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3" r:id="rId1"/>
    <p:sldMasterId id="2147483754" r:id="rId2"/>
  </p:sldMasterIdLst>
  <p:notesMasterIdLst>
    <p:notesMasterId r:id="rId33"/>
  </p:notesMasterIdLst>
  <p:handoutMasterIdLst>
    <p:handoutMasterId r:id="rId34"/>
  </p:handoutMasterIdLst>
  <p:sldIdLst>
    <p:sldId id="705" r:id="rId3"/>
    <p:sldId id="1073" r:id="rId4"/>
    <p:sldId id="1075" r:id="rId5"/>
    <p:sldId id="1109" r:id="rId6"/>
    <p:sldId id="1128" r:id="rId7"/>
    <p:sldId id="1086" r:id="rId8"/>
    <p:sldId id="1117" r:id="rId9"/>
    <p:sldId id="1082" r:id="rId10"/>
    <p:sldId id="1127" r:id="rId11"/>
    <p:sldId id="1091" r:id="rId12"/>
    <p:sldId id="1123" r:id="rId13"/>
    <p:sldId id="1090" r:id="rId14"/>
    <p:sldId id="1093" r:id="rId15"/>
    <p:sldId id="1094" r:id="rId16"/>
    <p:sldId id="1095" r:id="rId17"/>
    <p:sldId id="1096" r:id="rId18"/>
    <p:sldId id="1097" r:id="rId19"/>
    <p:sldId id="1110" r:id="rId20"/>
    <p:sldId id="1099" r:id="rId21"/>
    <p:sldId id="1100" r:id="rId22"/>
    <p:sldId id="1125" r:id="rId23"/>
    <p:sldId id="1102" r:id="rId24"/>
    <p:sldId id="1103" r:id="rId25"/>
    <p:sldId id="1104" r:id="rId26"/>
    <p:sldId id="1121" r:id="rId27"/>
    <p:sldId id="1129" r:id="rId28"/>
    <p:sldId id="1105" r:id="rId29"/>
    <p:sldId id="1106" r:id="rId30"/>
    <p:sldId id="1107" r:id="rId31"/>
    <p:sldId id="1126" r:id="rId32"/>
  </p:sldIdLst>
  <p:sldSz cx="12192000" cy="6858000"/>
  <p:notesSz cx="6794500" cy="9906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0">
          <p15:clr>
            <a:srgbClr val="A4A3A4"/>
          </p15:clr>
        </p15:guide>
        <p15:guide id="2" pos="214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Postiau Tony" initials="PT" lastIdx="5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072C2"/>
    <a:srgbClr val="C75F09"/>
    <a:srgbClr val="C35D09"/>
    <a:srgbClr val="3B1C03"/>
    <a:srgbClr val="6F3505"/>
    <a:srgbClr val="FFDB69"/>
    <a:srgbClr val="FFCD2F"/>
    <a:srgbClr val="FFF1C5"/>
    <a:srgbClr val="FFECA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EB344D84-9AFB-497E-A393-DC336BA19D2E}" styleName="Style moyen 3 - Accentuation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505E3EF-67EA-436B-97B2-0124C06EBD24}" styleName="Style moyen 4 - Accentuation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69C7853C-536D-4A76-A0AE-DD22124D55A5}" styleName="Style à thème 1 - Accentuation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430" autoAdjust="0"/>
    <p:restoredTop sz="82375" autoAdjust="0"/>
  </p:normalViewPr>
  <p:slideViewPr>
    <p:cSldViewPr>
      <p:cViewPr varScale="1">
        <p:scale>
          <a:sx n="67" d="100"/>
          <a:sy n="67" d="100"/>
        </p:scale>
        <p:origin x="1586" y="4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511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2" d="100"/>
          <a:sy n="82" d="100"/>
        </p:scale>
        <p:origin x="-4013" y="-96"/>
      </p:cViewPr>
      <p:guideLst>
        <p:guide orient="horz" pos="3120"/>
        <p:guide pos="214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ableStyles" Target="tableStyles.xml"/><Relationship Id="rId21" Type="http://schemas.openxmlformats.org/officeDocument/2006/relationships/slide" Target="slides/slide19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notesMaster" Target="notesMasters/notesMaster1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commentAuthors" Target="commentAuthor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530" name="Rectangle 1026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59100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Times New Roman" pitchFamily="-107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406531" name="Rectangle 1027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8100" y="0"/>
            <a:ext cx="2959100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 New Roman" pitchFamily="-107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406532" name="Rectangle 1028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44038"/>
            <a:ext cx="2959100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Times New Roman" pitchFamily="-107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406533" name="Rectangle 1029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8100" y="9444038"/>
            <a:ext cx="2959100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 New Roman" charset="0"/>
              </a:defRPr>
            </a:lvl1pPr>
          </a:lstStyle>
          <a:p>
            <a:pPr>
              <a:defRPr/>
            </a:pPr>
            <a:fld id="{CB595702-CDBF-7F4C-80BD-5ECD6612D319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4717983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4813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58" tIns="46479" rIns="92958" bIns="46479" numCol="1" anchor="t" anchorCtr="0" compatLnSpc="1">
            <a:prstTxWarp prst="textNoShape">
              <a:avLst/>
            </a:prstTxWarp>
          </a:bodyPr>
          <a:lstStyle>
            <a:lvl1pPr defTabSz="930275">
              <a:defRPr sz="1200">
                <a:latin typeface="Arial" pitchFamily="-107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9318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48100" y="0"/>
            <a:ext cx="2944813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58" tIns="46479" rIns="92958" bIns="46479" numCol="1" anchor="t" anchorCtr="0" compatLnSpc="1">
            <a:prstTxWarp prst="textNoShape">
              <a:avLst/>
            </a:prstTxWarp>
          </a:bodyPr>
          <a:lstStyle>
            <a:lvl1pPr algn="r" defTabSz="930275">
              <a:defRPr sz="1200">
                <a:latin typeface="Arial" pitchFamily="-107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1638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5250" y="742950"/>
            <a:ext cx="6604000" cy="37147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9318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450" y="4705350"/>
            <a:ext cx="5435600" cy="445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58" tIns="46479" rIns="92958" bIns="4647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noProof="0"/>
              <a:t>Click to edit Master text styles</a:t>
            </a:r>
          </a:p>
          <a:p>
            <a:pPr lvl="1"/>
            <a:r>
              <a:rPr lang="fr-FR" noProof="0"/>
              <a:t>Second level</a:t>
            </a:r>
          </a:p>
          <a:p>
            <a:pPr lvl="2"/>
            <a:r>
              <a:rPr lang="fr-FR" noProof="0"/>
              <a:t>Third level</a:t>
            </a:r>
          </a:p>
          <a:p>
            <a:pPr lvl="3"/>
            <a:r>
              <a:rPr lang="fr-FR" noProof="0"/>
              <a:t>Fourth level</a:t>
            </a:r>
          </a:p>
          <a:p>
            <a:pPr lvl="4"/>
            <a:r>
              <a:rPr lang="fr-FR" noProof="0"/>
              <a:t>Fifth level</a:t>
            </a:r>
          </a:p>
        </p:txBody>
      </p:sp>
      <p:sp>
        <p:nvSpPr>
          <p:cNvPr id="9319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09113"/>
            <a:ext cx="2944813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58" tIns="46479" rIns="92958" bIns="46479" numCol="1" anchor="b" anchorCtr="0" compatLnSpc="1">
            <a:prstTxWarp prst="textNoShape">
              <a:avLst/>
            </a:prstTxWarp>
          </a:bodyPr>
          <a:lstStyle>
            <a:lvl1pPr defTabSz="930275">
              <a:defRPr sz="1200">
                <a:latin typeface="Arial" pitchFamily="-107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9319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8100" y="9409113"/>
            <a:ext cx="2944813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58" tIns="46479" rIns="92958" bIns="46479" numCol="1" anchor="b" anchorCtr="0" compatLnSpc="1">
            <a:prstTxWarp prst="textNoShape">
              <a:avLst/>
            </a:prstTxWarp>
          </a:bodyPr>
          <a:lstStyle>
            <a:lvl1pPr algn="r" defTabSz="930275">
              <a:defRPr sz="1200"/>
            </a:lvl1pPr>
          </a:lstStyle>
          <a:p>
            <a:pPr>
              <a:defRPr/>
            </a:pPr>
            <a:fld id="{FEDAF1F9-39BD-564C-A57A-FCBAE9EEBE01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3061798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7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7" charset="0"/>
        <a:ea typeface="ＭＳ Ｐゴシック" pitchFamily="-107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7" charset="0"/>
        <a:ea typeface="ＭＳ Ｐゴシック" pitchFamily="-107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7" charset="0"/>
        <a:ea typeface="ＭＳ Ｐゴシック" pitchFamily="-107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7" charset="0"/>
        <a:ea typeface="ＭＳ Ｐゴシック" pitchFamily="-107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30275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30275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30275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30275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302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87B955B-9B3C-2647-95FD-E9C749E36CDB}" type="slidenum">
              <a:rPr kumimoji="0" lang="fr-F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pPr marL="0" marR="0" lvl="0" indent="0" algn="r" defTabSz="93027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fr-FR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5250" y="742950"/>
            <a:ext cx="6604000" cy="3714750"/>
          </a:xfrm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r>
              <a:rPr lang="en-US" dirty="0" smtClean="0"/>
              <a:t>Hello, everyone.</a:t>
            </a:r>
            <a:r>
              <a:rPr lang="en-US" baseline="0" dirty="0" smtClean="0"/>
              <a:t> </a:t>
            </a:r>
            <a:r>
              <a:rPr lang="en-US" dirty="0" smtClean="0"/>
              <a:t>Thanks for coming.</a:t>
            </a:r>
            <a:r>
              <a:rPr lang="en-US" dirty="0" smtClean="0">
                <a:latin typeface="Arial" charset="0"/>
              </a:rPr>
              <a:t>, my name is </a:t>
            </a:r>
            <a:r>
              <a:rPr lang="en-US" dirty="0" err="1" smtClean="0">
                <a:latin typeface="Arial" charset="0"/>
              </a:rPr>
              <a:t>ouared</a:t>
            </a:r>
            <a:r>
              <a:rPr lang="en-US" dirty="0" smtClean="0">
                <a:latin typeface="Arial" charset="0"/>
              </a:rPr>
              <a:t> </a:t>
            </a:r>
            <a:r>
              <a:rPr lang="en-US" dirty="0" err="1" smtClean="0">
                <a:latin typeface="Arial" charset="0"/>
              </a:rPr>
              <a:t>abdelkader</a:t>
            </a:r>
            <a:r>
              <a:rPr lang="en-US" dirty="0" smtClean="0">
                <a:latin typeface="Arial" charset="0"/>
              </a:rPr>
              <a:t> I’m a</a:t>
            </a:r>
            <a:r>
              <a:rPr lang="en-US" baseline="0" dirty="0" smtClean="0">
                <a:latin typeface="Arial" charset="0"/>
              </a:rPr>
              <a:t> </a:t>
            </a:r>
            <a:r>
              <a:rPr lang="en-US" dirty="0" smtClean="0">
                <a:latin typeface="Arial" charset="0"/>
              </a:rPr>
              <a:t>post doc researcher</a:t>
            </a:r>
            <a:r>
              <a:rPr lang="en-US" baseline="0" dirty="0" smtClean="0">
                <a:latin typeface="Arial" charset="0"/>
              </a:rPr>
              <a:t> </a:t>
            </a:r>
            <a:r>
              <a:rPr lang="en-US" dirty="0" smtClean="0">
                <a:latin typeface="Arial" charset="0"/>
              </a:rPr>
              <a:t>from </a:t>
            </a:r>
            <a:r>
              <a:rPr lang="en-US" dirty="0" smtClean="0"/>
              <a:t>Namur University of Belgium </a:t>
            </a:r>
          </a:p>
          <a:p>
            <a:pPr eaLnBrk="1" hangingPunct="1"/>
            <a:r>
              <a:rPr lang="en-US" dirty="0" smtClean="0">
                <a:latin typeface="Arial" charset="0"/>
              </a:rPr>
              <a:t>it my pleasure to be here with you</a:t>
            </a:r>
          </a:p>
          <a:p>
            <a:pPr eaLnBrk="1" hangingPunct="1"/>
            <a:endParaRPr lang="en-US" dirty="0" smtClean="0">
              <a:latin typeface="Arial" charset="0"/>
            </a:endParaRPr>
          </a:p>
          <a:p>
            <a:pPr eaLnBrk="1" hangingPunct="1"/>
            <a:r>
              <a:rPr lang="en-US" dirty="0" smtClean="0">
                <a:latin typeface="Arial" charset="0"/>
              </a:rPr>
              <a:t>In this presentation, </a:t>
            </a:r>
            <a:r>
              <a:rPr lang="en-US" dirty="0" err="1" smtClean="0">
                <a:latin typeface="Arial" charset="0"/>
              </a:rPr>
              <a:t>i</a:t>
            </a:r>
            <a:r>
              <a:rPr lang="en-US" dirty="0" smtClean="0">
                <a:latin typeface="Arial" charset="0"/>
              </a:rPr>
              <a:t> will share with you a part of my research </a:t>
            </a:r>
            <a:r>
              <a:rPr lang="en-US" dirty="0" err="1" smtClean="0">
                <a:latin typeface="Arial" charset="0"/>
              </a:rPr>
              <a:t>intitiled</a:t>
            </a:r>
            <a:r>
              <a:rPr lang="en-US" dirty="0" smtClean="0">
                <a:latin typeface="Arial" charset="0"/>
              </a:rPr>
              <a:t>:</a:t>
            </a:r>
          </a:p>
          <a:p>
            <a:pPr algn="l"/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Towards The Systematic Design of Model Animation: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Key Ingredients and General Guidelines </a:t>
            </a:r>
            <a:endParaRPr lang="en-GB" sz="1400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16202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- In order to ensure this coordination between animation and transformation, we decide to decouple TUs and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AUs.</a:t>
            </a:r>
            <a:endParaRPr lang="en-US" b="0" dirty="0" smtClean="0">
              <a:effectLst/>
            </a:endParaRP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- MT is decomposed into smaller TU and the animations that are accessed by the TU are represented in the respective unit.</a:t>
            </a:r>
            <a:endParaRPr lang="en-US" b="0" dirty="0" smtClean="0">
              <a:effectLst/>
            </a:endParaRP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So, how we can benefit from this decoupling</a:t>
            </a:r>
            <a:endParaRPr lang="en-US" b="0" dirty="0" smtClean="0">
              <a:effectLst/>
            </a:endParaRP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----</a:t>
            </a:r>
            <a:endParaRPr lang="en-US" b="0" dirty="0" smtClean="0">
              <a:effectLst/>
            </a:endParaRP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We have the possibility to create unites animations</a:t>
            </a:r>
            <a:endParaRPr lang="en-US" b="0" dirty="0" smtClean="0">
              <a:effectLst/>
            </a:endParaRP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So, how we can benefit from these decoupling</a:t>
            </a:r>
            <a:endParaRPr lang="en-US" b="0" dirty="0" smtClean="0">
              <a:effectLst/>
            </a:endParaRPr>
          </a:p>
          <a:p>
            <a:r>
              <a:rPr lang="en-US" dirty="0" smtClean="0"/>
              <a:t>----</a:t>
            </a:r>
          </a:p>
          <a:p>
            <a:endParaRPr lang="fr-BE" dirty="0" smtClean="0"/>
          </a:p>
          <a:p>
            <a:r>
              <a:rPr lang="fr-BE" dirty="0" err="1" smtClean="0"/>
              <a:t>We</a:t>
            </a:r>
            <a:r>
              <a:rPr lang="fr-BE" dirty="0" smtClean="0"/>
              <a:t> have</a:t>
            </a:r>
            <a:r>
              <a:rPr lang="fr-BE" baseline="0" dirty="0" smtClean="0"/>
              <a:t> </a:t>
            </a:r>
            <a:r>
              <a:rPr lang="fr-BE" baseline="0" dirty="0" err="1" smtClean="0"/>
              <a:t>see</a:t>
            </a:r>
            <a:r>
              <a:rPr lang="fr-BE" baseline="0" dirty="0" smtClean="0"/>
              <a:t> </a:t>
            </a:r>
            <a:r>
              <a:rPr lang="fr-BE" baseline="0" dirty="0" err="1" smtClean="0"/>
              <a:t>that</a:t>
            </a:r>
            <a:r>
              <a:rPr lang="fr-BE" baseline="0" dirty="0" smtClean="0"/>
              <a:t> the transformation </a:t>
            </a:r>
            <a:r>
              <a:rPr lang="fr-BE" baseline="0" dirty="0" err="1" smtClean="0"/>
              <a:t>is</a:t>
            </a:r>
            <a:r>
              <a:rPr lang="fr-BE" baseline="0" dirty="0" smtClean="0"/>
              <a:t> </a:t>
            </a:r>
            <a:r>
              <a:rPr lang="fr-BE" baseline="0" dirty="0" err="1" smtClean="0"/>
              <a:t>decomposed</a:t>
            </a:r>
            <a:r>
              <a:rPr lang="fr-BE" baseline="0" dirty="0" smtClean="0"/>
              <a:t> on transformation unit </a:t>
            </a:r>
          </a:p>
          <a:p>
            <a:r>
              <a:rPr lang="fr-BE" baseline="0" dirty="0" err="1" smtClean="0"/>
              <a:t>We</a:t>
            </a:r>
            <a:r>
              <a:rPr lang="fr-BE" baseline="0" dirty="0" smtClean="0"/>
              <a:t> </a:t>
            </a:r>
            <a:r>
              <a:rPr lang="fr-BE" baseline="0" dirty="0" err="1" smtClean="0"/>
              <a:t>following</a:t>
            </a:r>
            <a:r>
              <a:rPr lang="fr-BE" baseline="0" dirty="0" smtClean="0"/>
              <a:t> the </a:t>
            </a:r>
            <a:r>
              <a:rPr lang="fr-BE" baseline="0" dirty="0" err="1" smtClean="0"/>
              <a:t>same</a:t>
            </a:r>
            <a:r>
              <a:rPr lang="fr-BE" baseline="0" dirty="0" smtClean="0"/>
              <a:t> </a:t>
            </a:r>
            <a:r>
              <a:rPr lang="fr-BE" baseline="0" dirty="0" err="1" smtClean="0"/>
              <a:t>appro</a:t>
            </a:r>
            <a:r>
              <a:rPr lang="fr-BE" baseline="0" dirty="0" smtClean="0"/>
              <a:t>	</a:t>
            </a:r>
            <a:r>
              <a:rPr lang="fr-BE" baseline="0" dirty="0" err="1" smtClean="0"/>
              <a:t>ach</a:t>
            </a:r>
            <a:r>
              <a:rPr lang="fr-BE" baseline="0" dirty="0" smtClean="0"/>
              <a:t> ,,</a:t>
            </a:r>
            <a:endParaRPr lang="en-US" dirty="0" smtClean="0"/>
          </a:p>
          <a:p>
            <a:r>
              <a:rPr lang="en-US" dirty="0" smtClean="0"/>
              <a:t>Our objective is to decompose  the animation on small animation unit and link each transformation with </a:t>
            </a:r>
            <a:r>
              <a:rPr lang="en-US" dirty="0" err="1" smtClean="0"/>
              <a:t>ts</a:t>
            </a:r>
            <a:r>
              <a:rPr lang="en-US" dirty="0" smtClean="0"/>
              <a:t> </a:t>
            </a:r>
            <a:r>
              <a:rPr lang="en-US" dirty="0" err="1" smtClean="0"/>
              <a:t>corresposing</a:t>
            </a:r>
            <a:r>
              <a:rPr lang="en-US" dirty="0" smtClean="0"/>
              <a:t> units</a:t>
            </a:r>
            <a:r>
              <a:rPr lang="en-US" baseline="0" dirty="0" smtClean="0"/>
              <a:t> animations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endParaRPr lang="fr-BE" baseline="0" dirty="0" smtClean="0"/>
          </a:p>
          <a:p>
            <a:endParaRPr lang="fr-FR" baseline="0" dirty="0" smtClean="0"/>
          </a:p>
          <a:p>
            <a:r>
              <a:rPr lang="fr-FR" baseline="0" dirty="0" err="1" smtClean="0"/>
              <a:t>Also</a:t>
            </a:r>
            <a:r>
              <a:rPr lang="fr-FR" baseline="0" dirty="0" smtClean="0"/>
              <a:t>, </a:t>
            </a:r>
          </a:p>
          <a:p>
            <a:r>
              <a:rPr lang="fr-FR" baseline="0" dirty="0" smtClean="0"/>
              <a:t>So, if </a:t>
            </a:r>
            <a:r>
              <a:rPr lang="fr-FR" baseline="0" dirty="0" err="1" smtClean="0"/>
              <a:t>we</a:t>
            </a:r>
            <a:r>
              <a:rPr lang="fr-FR" baseline="0" dirty="0" smtClean="0"/>
              <a:t> </a:t>
            </a:r>
          </a:p>
          <a:p>
            <a:endParaRPr lang="fr-FR" baseline="0" dirty="0" smtClean="0"/>
          </a:p>
          <a:p>
            <a:r>
              <a:rPr lang="fr-FR" baseline="0" dirty="0" smtClean="0"/>
              <a:t>Is </a:t>
            </a:r>
            <a:r>
              <a:rPr lang="fr-FR" baseline="0" dirty="0" err="1" smtClean="0"/>
              <a:t>because</a:t>
            </a:r>
            <a:r>
              <a:rPr lang="fr-FR" baseline="0" dirty="0" smtClean="0"/>
              <a:t> </a:t>
            </a:r>
          </a:p>
          <a:p>
            <a:endParaRPr lang="fr-FR" baseline="0" dirty="0" smtClean="0"/>
          </a:p>
          <a:p>
            <a:r>
              <a:rPr lang="fr-FR" baseline="0" dirty="0" smtClean="0"/>
              <a:t>I </a:t>
            </a:r>
            <a:r>
              <a:rPr lang="fr-FR" baseline="0" dirty="0" err="1" smtClean="0"/>
              <a:t>there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is</a:t>
            </a:r>
            <a:r>
              <a:rPr lang="fr-FR" baseline="0" dirty="0" smtClean="0"/>
              <a:t> a … </a:t>
            </a:r>
            <a:r>
              <a:rPr lang="fr-FR" baseline="0" dirty="0" err="1" smtClean="0"/>
              <a:t>then</a:t>
            </a:r>
            <a:endParaRPr lang="fr-FR" baseline="0" dirty="0" smtClean="0"/>
          </a:p>
          <a:p>
            <a:endParaRPr lang="fr-FR" baseline="0" dirty="0" smtClean="0"/>
          </a:p>
          <a:p>
            <a:r>
              <a:rPr lang="fr-FR" baseline="0" dirty="0" err="1" smtClean="0"/>
              <a:t>However</a:t>
            </a:r>
            <a:r>
              <a:rPr lang="fr-FR" baseline="0" dirty="0" smtClean="0"/>
              <a:t> </a:t>
            </a:r>
          </a:p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EDAF1F9-39BD-564C-A57A-FCBAE9EEBE01}" type="slidenum">
              <a:rPr lang="fr-FR" smtClean="0"/>
              <a:pPr>
                <a:defRPr/>
              </a:pPr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642448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To making the animation design more flexible , we have propose to use the mapping concept in different way:</a:t>
            </a:r>
            <a:endParaRPr lang="en-US" b="0" dirty="0" smtClean="0">
              <a:effectLst/>
            </a:endParaRP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First</a:t>
            </a:r>
            <a:endParaRPr lang="en-US" b="0" dirty="0" smtClean="0">
              <a:effectLst/>
            </a:endParaRP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On TU can be used multiple Animation unit</a:t>
            </a:r>
            <a:endParaRPr lang="en-US" b="0" dirty="0" smtClean="0">
              <a:effectLst/>
            </a:endParaRPr>
          </a:p>
          <a:p>
            <a:pPr rtl="0"/>
            <a:r>
              <a:rPr lang="en-US" sz="1200" b="1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So this mapping concept  between animation and transformation will be used different scenarios  one to one, one to many or many to many , in order to </a:t>
            </a:r>
            <a:r>
              <a:rPr lang="en-US" sz="1200" b="1" i="0" u="none" strike="noStrike" kern="120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to</a:t>
            </a:r>
            <a:r>
              <a:rPr lang="en-US" sz="1200" b="1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achieve more flexibility in MA animation and Enable the reuse of AUs </a:t>
            </a:r>
            <a:endParaRPr lang="en-US" b="0" dirty="0" smtClean="0">
              <a:effectLst/>
            </a:endParaRPr>
          </a:p>
          <a:p>
            <a:r>
              <a:rPr lang="en-US" dirty="0" smtClean="0"/>
              <a:t/>
            </a:r>
            <a:br>
              <a:rPr lang="en-US" dirty="0" smtClean="0"/>
            </a:br>
            <a:endParaRPr lang="fr-FR" sz="1200" b="1" i="0" u="none" strike="noStrike" kern="1200" dirty="0" smtClean="0">
              <a:solidFill>
                <a:schemeClr val="tx1"/>
              </a:solidFill>
              <a:effectLst/>
              <a:latin typeface="Arial" pitchFamily="-107" charset="0"/>
              <a:ea typeface="ＭＳ Ｐゴシック" charset="0"/>
              <a:cs typeface="ＭＳ Ｐゴシック" charset="0"/>
            </a:endParaRPr>
          </a:p>
          <a:p>
            <a:pPr rtl="0"/>
            <a:endParaRPr lang="fr-FR" sz="1200" b="1" i="0" u="none" strike="noStrike" kern="1200" dirty="0" smtClean="0">
              <a:solidFill>
                <a:schemeClr val="tx1"/>
              </a:solidFill>
              <a:effectLst/>
              <a:latin typeface="Arial" pitchFamily="-107" charset="0"/>
              <a:ea typeface="ＭＳ Ｐゴシック" charset="0"/>
              <a:cs typeface="ＭＳ Ｐゴシック" charset="0"/>
            </a:endParaRP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- In the first scenario of mapping, we attach one AU to one AU . This means that that a single UT to be visualized in multiple MA ( flexibility concept)</a:t>
            </a:r>
            <a:endParaRPr lang="en-US" b="0" dirty="0" smtClean="0">
              <a:effectLst/>
            </a:endParaRP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-Second, we attach many more granular  sets of AUs with  one TU.</a:t>
            </a:r>
            <a:endParaRPr lang="en-US" b="0" dirty="0" smtClean="0">
              <a:effectLst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fr-FR" sz="1200" b="0" i="0" u="none" strike="noStrike" kern="1200" baseline="0" dirty="0" smtClean="0">
              <a:solidFill>
                <a:schemeClr val="tx1"/>
              </a:solidFill>
              <a:effectLst/>
              <a:latin typeface="Arial" pitchFamily="-107" charset="0"/>
              <a:ea typeface="ＭＳ Ｐゴシック" charset="0"/>
              <a:cs typeface="ＭＳ Ｐゴシック" charset="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fr-FR" sz="1200" b="0" i="0" u="none" strike="noStrike" kern="1200" baseline="0" dirty="0" smtClean="0">
              <a:solidFill>
                <a:schemeClr val="tx1"/>
              </a:solidFill>
              <a:effectLst/>
              <a:latin typeface="Arial" pitchFamily="-107" charset="0"/>
              <a:ea typeface="ＭＳ Ｐゴシック" charset="0"/>
              <a:cs typeface="ＭＳ Ｐゴシック" charset="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fr-FR" sz="1200" b="0" i="0" u="none" strike="noStrike" kern="1200" baseline="0" dirty="0" smtClean="0">
              <a:solidFill>
                <a:schemeClr val="tx1"/>
              </a:solidFill>
              <a:effectLst/>
              <a:latin typeface="Arial" pitchFamily="-107" charset="0"/>
              <a:ea typeface="ＭＳ Ｐゴシック" charset="0"/>
              <a:cs typeface="ＭＳ Ｐゴシック" charset="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For  </a:t>
            </a:r>
            <a:r>
              <a:rPr lang="fr-FR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example</a:t>
            </a:r>
            <a:r>
              <a:rPr lang="fr-FR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</a:t>
            </a:r>
            <a:endParaRPr lang="en-US" sz="1200" b="0" i="0" u="none" strike="noStrike" kern="1200" dirty="0" smtClean="0">
              <a:solidFill>
                <a:schemeClr val="tx1"/>
              </a:solidFill>
              <a:effectLst/>
              <a:latin typeface="Arial" pitchFamily="-107" charset="0"/>
              <a:ea typeface="ＭＳ Ｐゴシック" charset="0"/>
              <a:cs typeface="ＭＳ Ｐゴシック" charset="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to consider alternatives and options and cover all stakeholder view points and views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fr-FR" sz="1200" b="0" i="0" u="none" strike="noStrike" kern="1200" dirty="0" smtClean="0">
              <a:solidFill>
                <a:schemeClr val="tx1"/>
              </a:solidFill>
              <a:effectLst/>
              <a:latin typeface="Arial" pitchFamily="-107" charset="0"/>
              <a:ea typeface="ＭＳ Ｐゴシック" charset="0"/>
              <a:cs typeface="ＭＳ Ｐゴシック" charset="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0" i="0" u="none" strike="noStrike" kern="120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Monolotique</a:t>
            </a:r>
            <a:endParaRPr lang="fr-FR" sz="1200" b="0" i="0" u="none" strike="noStrike" kern="1200" dirty="0" smtClean="0">
              <a:solidFill>
                <a:schemeClr val="tx1"/>
              </a:solidFill>
              <a:effectLst/>
              <a:latin typeface="Arial" pitchFamily="-107" charset="0"/>
              <a:ea typeface="ＭＳ Ｐゴシック" charset="0"/>
              <a:cs typeface="ＭＳ Ｐゴシック" charset="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0" i="0" u="none" strike="noStrike" kern="120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Based</a:t>
            </a:r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on single</a:t>
            </a:r>
            <a:r>
              <a:rPr lang="fr-FR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animation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fr-FR" sz="1200" b="0" i="0" u="none" strike="noStrike" kern="1200" baseline="0" dirty="0" smtClean="0">
              <a:solidFill>
                <a:schemeClr val="tx1"/>
              </a:solidFill>
              <a:effectLst/>
              <a:latin typeface="Arial" pitchFamily="-107" charset="0"/>
              <a:ea typeface="ＭＳ Ｐゴシック" charset="0"/>
              <a:cs typeface="ＭＳ Ｐゴシック" charset="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Its</a:t>
            </a:r>
            <a:r>
              <a:rPr lang="fr-FR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the </a:t>
            </a:r>
            <a:r>
              <a:rPr lang="fr-FR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way</a:t>
            </a:r>
            <a:endParaRPr lang="fr-FR" sz="1200" b="0" i="0" u="none" strike="noStrike" kern="1200" baseline="0" dirty="0" smtClean="0">
              <a:solidFill>
                <a:schemeClr val="tx1"/>
              </a:solidFill>
              <a:effectLst/>
              <a:latin typeface="Arial" pitchFamily="-107" charset="0"/>
              <a:ea typeface="ＭＳ Ｐゴシック" charset="0"/>
              <a:cs typeface="ＭＳ Ｐゴシック" charset="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fr-FR" sz="1200" b="0" i="0" u="none" strike="noStrike" kern="1200" baseline="0" dirty="0" smtClean="0">
              <a:solidFill>
                <a:schemeClr val="tx1"/>
              </a:solidFill>
              <a:effectLst/>
              <a:latin typeface="Arial" pitchFamily="-107" charset="0"/>
              <a:ea typeface="ＭＳ Ｐゴシック" charset="0"/>
              <a:cs typeface="ＭＳ Ｐゴシック" charset="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200" b="0" i="0" u="none" strike="noStrike" kern="1200" dirty="0" smtClean="0">
              <a:solidFill>
                <a:schemeClr val="tx1"/>
              </a:solidFill>
              <a:effectLst/>
              <a:latin typeface="Arial" pitchFamily="-107" charset="0"/>
              <a:ea typeface="ＭＳ Ｐゴシック" charset="0"/>
              <a:cs typeface="ＭＳ Ｐゴシック" charset="0"/>
            </a:endParaRPr>
          </a:p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EDAF1F9-39BD-564C-A57A-FCBAE9EEBE01}" type="slidenum">
              <a:rPr lang="fr-FR" smtClean="0"/>
              <a:pPr>
                <a:defRPr/>
              </a:pPr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793844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In the other hand ,  this mapping enabling the reuse across DSLs</a:t>
            </a:r>
          </a:p>
          <a:p>
            <a:pPr marL="171450" marR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Son ,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we can reuse AU for several TU of different DSL.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</a:rPr>
              <a:t>For </a:t>
            </a:r>
            <a:r>
              <a:rPr lang="fr-FR" sz="1200" b="0" i="0" u="none" strike="noStrike" kern="120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</a:rPr>
              <a:t>example</a:t>
            </a:r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</a:rPr>
              <a:t> the </a:t>
            </a:r>
            <a:r>
              <a:rPr lang="fr-FR" sz="1200" b="0" i="0" u="none" strike="noStrike" kern="120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</a:rPr>
              <a:t>both</a:t>
            </a:r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</a:rPr>
              <a:t> unit transformations </a:t>
            </a:r>
            <a:r>
              <a:rPr lang="fr-FR" sz="1200" b="0" i="0" u="none" strike="noStrike" kern="120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</a:rPr>
              <a:t>fire</a:t>
            </a:r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</a:rPr>
              <a:t> and </a:t>
            </a:r>
            <a:r>
              <a:rPr lang="fr-FR" sz="1200" b="0" i="0" u="none" strike="noStrike" kern="120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</a:rPr>
              <a:t>moveRight</a:t>
            </a:r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</a:rPr>
              <a:t>  </a:t>
            </a:r>
            <a:r>
              <a:rPr lang="fr-FR" sz="1200" b="0" i="0" u="none" strike="noStrike" kern="120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</a:rPr>
              <a:t>can</a:t>
            </a:r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</a:rPr>
              <a:t> </a:t>
            </a:r>
            <a:r>
              <a:rPr lang="fr-FR" sz="1200" b="0" i="0" u="none" strike="noStrike" kern="120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</a:rPr>
              <a:t>be</a:t>
            </a:r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</a:rPr>
              <a:t> use the </a:t>
            </a:r>
            <a:r>
              <a:rPr lang="fr-FR" sz="1200" b="0" i="0" u="none" strike="noStrike" kern="120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</a:rPr>
              <a:t>same</a:t>
            </a:r>
            <a:r>
              <a:rPr lang="fr-FR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</a:rPr>
              <a:t> animation unit </a:t>
            </a:r>
            <a:r>
              <a:rPr lang="fr-FR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</a:rPr>
              <a:t>just</a:t>
            </a:r>
            <a:r>
              <a:rPr lang="fr-FR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</a:rPr>
              <a:t> by remplace the </a:t>
            </a:r>
            <a:r>
              <a:rPr lang="fr-FR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</a:rPr>
              <a:t>token</a:t>
            </a:r>
            <a:r>
              <a:rPr lang="fr-FR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</a:rPr>
              <a:t> by the persona </a:t>
            </a:r>
            <a:r>
              <a:rPr lang="fr-FR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</a:rPr>
              <a:t>pacman</a:t>
            </a:r>
            <a:r>
              <a:rPr lang="fr-FR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</a:rPr>
              <a:t> and the place by the </a:t>
            </a:r>
            <a:r>
              <a:rPr lang="fr-FR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</a:rPr>
              <a:t>the</a:t>
            </a:r>
            <a:r>
              <a:rPr lang="fr-FR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</a:rPr>
              <a:t> location CELL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="0" dirty="0" smtClean="0">
              <a:effectLst/>
            </a:endParaRPr>
          </a:p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EDAF1F9-39BD-564C-A57A-FCBAE9EEBE01}" type="slidenum">
              <a:rPr lang="fr-FR" smtClean="0"/>
              <a:pPr>
                <a:defRPr/>
              </a:pPr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024448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95250" y="742950"/>
            <a:ext cx="6604000" cy="371475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="0" dirty="0" smtClean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 smtClean="0"/>
              <a:t>- Following our</a:t>
            </a:r>
            <a:r>
              <a:rPr lang="en-US" b="0" baseline="0" dirty="0" smtClean="0"/>
              <a:t> vision to provide a </a:t>
            </a:r>
            <a:r>
              <a:rPr lang="en-US" sz="1200" b="0" u="sng" dirty="0" smtClean="0">
                <a:solidFill>
                  <a:srgbClr val="000000"/>
                </a:solidFill>
                <a:latin typeface="LinLibertineT"/>
              </a:rPr>
              <a:t>Reusable </a:t>
            </a:r>
            <a:r>
              <a:rPr lang="en-US" sz="1200" b="0" dirty="0" smtClean="0">
                <a:solidFill>
                  <a:srgbClr val="000000"/>
                </a:solidFill>
                <a:latin typeface="LinLibertineT"/>
              </a:rPr>
              <a:t> and </a:t>
            </a:r>
            <a:r>
              <a:rPr lang="en-US" sz="1200" b="0" u="sng" dirty="0" smtClean="0">
                <a:solidFill>
                  <a:srgbClr val="000000"/>
                </a:solidFill>
                <a:latin typeface="LinLibertineT"/>
              </a:rPr>
              <a:t>flexible </a:t>
            </a:r>
            <a:r>
              <a:rPr lang="en-US" sz="1200" b="0" dirty="0" smtClean="0">
                <a:solidFill>
                  <a:srgbClr val="000000"/>
                </a:solidFill>
                <a:latin typeface="LinLibertineT"/>
              </a:rPr>
              <a:t>components for designing MA Tools (</a:t>
            </a:r>
            <a:r>
              <a:rPr lang="en-US" sz="1200" b="0" dirty="0" smtClean="0">
                <a:solidFill>
                  <a:srgbClr val="FF0000"/>
                </a:solidFill>
              </a:rPr>
              <a:t>Enable the reuse of AUs </a:t>
            </a:r>
            <a:r>
              <a:rPr lang="en-US" sz="1200" b="0" baseline="0" dirty="0" smtClean="0">
                <a:solidFill>
                  <a:srgbClr val="FF0000"/>
                </a:solidFill>
              </a:rPr>
              <a:t> </a:t>
            </a:r>
            <a:r>
              <a:rPr lang="en-US" sz="1200" b="0" dirty="0" smtClean="0">
                <a:solidFill>
                  <a:srgbClr val="000000"/>
                </a:solidFill>
                <a:latin typeface="LinLibertineT"/>
              </a:rPr>
              <a:t>For different DSL)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fr-FR" sz="1200" b="0" dirty="0" smtClean="0">
              <a:solidFill>
                <a:srgbClr val="000000"/>
              </a:solidFill>
              <a:latin typeface="LinLibertineT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 smtClean="0"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b="0" dirty="0" smtClean="0"/>
              <a:t>- Following our</a:t>
            </a:r>
            <a:r>
              <a:rPr lang="en-US" b="0" baseline="0" dirty="0" smtClean="0"/>
              <a:t> vision to provide a </a:t>
            </a:r>
            <a:r>
              <a:rPr lang="en-US" sz="1200" b="0" u="sng" dirty="0" smtClean="0">
                <a:solidFill>
                  <a:srgbClr val="000000"/>
                </a:solidFill>
                <a:latin typeface="LinLibertineT"/>
              </a:rPr>
              <a:t>Reusable</a:t>
            </a:r>
            <a:r>
              <a:rPr lang="en-US" sz="1200" b="0" dirty="0" smtClean="0">
                <a:solidFill>
                  <a:srgbClr val="000000"/>
                </a:solidFill>
                <a:latin typeface="LinLibertineT"/>
              </a:rPr>
              <a:t>   and </a:t>
            </a:r>
            <a:r>
              <a:rPr lang="en-US" sz="1200" b="0" u="sng" dirty="0" smtClean="0">
                <a:solidFill>
                  <a:srgbClr val="000000"/>
                </a:solidFill>
                <a:latin typeface="LinLibertineT"/>
              </a:rPr>
              <a:t>flexible</a:t>
            </a:r>
            <a:r>
              <a:rPr lang="en-US" sz="1200" b="0" dirty="0" smtClean="0">
                <a:solidFill>
                  <a:srgbClr val="000000"/>
                </a:solidFill>
                <a:latin typeface="LinLibertineT"/>
              </a:rPr>
              <a:t> components for designing MA , </a:t>
            </a:r>
            <a:r>
              <a:rPr lang="en-US" b="0" dirty="0" smtClean="0">
                <a:latin typeface="Arial" panose="020B0604020202020204" pitchFamily="34" charset="0"/>
                <a:cs typeface="Arial" panose="020B0604020202020204" pitchFamily="34" charset="0"/>
              </a:rPr>
              <a:t>We have identified three Key Challenges : </a:t>
            </a:r>
            <a:br>
              <a:rPr lang="en-US" b="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b="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28650" marR="0" lvl="1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cap="small" dirty="0" smtClean="0">
                <a:solidFill>
                  <a:prstClr val="black"/>
                </a:solidFill>
              </a:rPr>
              <a:t>E</a:t>
            </a:r>
            <a:r>
              <a:rPr lang="en-US" sz="1800" b="0" dirty="0" smtClean="0">
                <a:solidFill>
                  <a:prstClr val="black"/>
                </a:solidFill>
              </a:rPr>
              <a:t>xplicitly define CS for easily </a:t>
            </a:r>
            <a:r>
              <a:rPr lang="en-US" sz="1800" b="0" baseline="0" dirty="0" smtClean="0">
                <a:solidFill>
                  <a:prstClr val="black"/>
                </a:solidFill>
              </a:rPr>
              <a:t> </a:t>
            </a:r>
            <a:r>
              <a:rPr lang="en-US" sz="1800" b="0" dirty="0" smtClean="0">
                <a:solidFill>
                  <a:prstClr val="black"/>
                </a:solidFill>
              </a:rPr>
              <a:t>expressing MA;</a:t>
            </a:r>
            <a:r>
              <a:rPr lang="en-US" sz="2400" b="0" dirty="0" smtClean="0">
                <a:solidFill>
                  <a:prstClr val="black"/>
                </a:solidFill>
              </a:rPr>
              <a:t> </a:t>
            </a:r>
          </a:p>
          <a:p>
            <a:pPr marL="628650" marR="0" lvl="1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cap="small" dirty="0" smtClean="0">
                <a:solidFill>
                  <a:prstClr val="black"/>
                </a:solidFill>
              </a:rPr>
              <a:t>B</a:t>
            </a:r>
            <a:r>
              <a:rPr lang="en-US" sz="1800" b="0" dirty="0" smtClean="0">
                <a:solidFill>
                  <a:prstClr val="black"/>
                </a:solidFill>
              </a:rPr>
              <a:t>uild an MA language to express AU in a compositional way, </a:t>
            </a:r>
          </a:p>
          <a:p>
            <a:pPr marL="628650" marR="0" lvl="1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cap="small" dirty="0" smtClean="0">
                <a:solidFill>
                  <a:prstClr val="black"/>
                </a:solidFill>
              </a:rPr>
              <a:t>E</a:t>
            </a:r>
            <a:r>
              <a:rPr lang="en-US" sz="1800" b="0" dirty="0" smtClean="0">
                <a:solidFill>
                  <a:prstClr val="black"/>
                </a:solidFill>
              </a:rPr>
              <a:t>xplicitly relate MA units with their transformation counterparts</a:t>
            </a:r>
            <a:endParaRPr lang="en-US" sz="3200" b="0" dirty="0" smtClean="0">
              <a:solidFill>
                <a:prstClr val="black"/>
              </a:solidFill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fr-FR" sz="1200" b="0" dirty="0" smtClean="0">
              <a:solidFill>
                <a:srgbClr val="000000"/>
              </a:solidFill>
              <a:latin typeface="LinLibertineT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0" dirty="0" smtClean="0">
                <a:solidFill>
                  <a:srgbClr val="000000"/>
                </a:solidFill>
                <a:latin typeface="LinLibertineT"/>
              </a:rPr>
              <a:t>-----------------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200" b="0" dirty="0" smtClean="0">
              <a:solidFill>
                <a:srgbClr val="000000"/>
              </a:solidFill>
              <a:latin typeface="LinLibertineT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0" dirty="0" smtClean="0">
                <a:latin typeface="Arial" panose="020B0604020202020204" pitchFamily="34" charset="0"/>
                <a:cs typeface="Arial" panose="020B0604020202020204" pitchFamily="34" charset="0"/>
              </a:rPr>
              <a:t>- Three Key Challenges must be discussed: </a:t>
            </a:r>
            <a:br>
              <a:rPr lang="en-US" b="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b="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28650" marR="0" lvl="1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cap="small" dirty="0" smtClean="0">
                <a:solidFill>
                  <a:prstClr val="black"/>
                </a:solidFill>
              </a:rPr>
              <a:t>E</a:t>
            </a:r>
            <a:r>
              <a:rPr lang="en-US" sz="1800" b="0" dirty="0" smtClean="0">
                <a:solidFill>
                  <a:prstClr val="black"/>
                </a:solidFill>
              </a:rPr>
              <a:t>xplicitly define CS for easily expressing MA;</a:t>
            </a:r>
            <a:r>
              <a:rPr lang="en-US" sz="2400" b="0" dirty="0" smtClean="0">
                <a:solidFill>
                  <a:prstClr val="black"/>
                </a:solidFill>
              </a:rPr>
              <a:t> </a:t>
            </a:r>
          </a:p>
          <a:p>
            <a:pPr marL="628650" marR="0" lvl="1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cap="small" dirty="0" smtClean="0">
                <a:solidFill>
                  <a:prstClr val="black"/>
                </a:solidFill>
              </a:rPr>
              <a:t>B</a:t>
            </a:r>
            <a:r>
              <a:rPr lang="en-US" sz="1800" b="0" dirty="0" smtClean="0">
                <a:solidFill>
                  <a:prstClr val="black"/>
                </a:solidFill>
              </a:rPr>
              <a:t>uild an MA language to express AU in a compositional way, </a:t>
            </a:r>
          </a:p>
          <a:p>
            <a:pPr marL="628650" marR="0" lvl="1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cap="small" dirty="0" smtClean="0">
                <a:solidFill>
                  <a:prstClr val="black"/>
                </a:solidFill>
              </a:rPr>
              <a:t>E</a:t>
            </a:r>
            <a:r>
              <a:rPr lang="en-US" sz="1800" b="0" dirty="0" smtClean="0">
                <a:solidFill>
                  <a:prstClr val="black"/>
                </a:solidFill>
              </a:rPr>
              <a:t>xplicitly relate MA units with their transformation counterparts</a:t>
            </a:r>
            <a:endParaRPr lang="en-US" sz="3200" b="0" dirty="0" smtClean="0">
              <a:solidFill>
                <a:prstClr val="black"/>
              </a:solidFill>
            </a:endParaRPr>
          </a:p>
          <a:p>
            <a:pPr marL="342900" indent="-342900" algn="ctr">
              <a:buFont typeface="Wingdings" panose="05000000000000000000" pitchFamily="2" charset="2"/>
              <a:buChar char="à"/>
              <a:defRPr/>
            </a:pPr>
            <a:endParaRPr lang="en-US" sz="1600" b="1" dirty="0" smtClean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defRPr/>
            </a:pPr>
            <a:endParaRPr lang="en-US" sz="1600" dirty="0" smtClean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 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02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EDAF1F9-39BD-564C-A57A-FCBAE9EEBE01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pPr marL="0" marR="0" lvl="0" indent="0" algn="r" defTabSz="93027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39683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95250" y="742950"/>
            <a:ext cx="6604000" cy="371475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First challenge: Concrete Syntax</a:t>
            </a:r>
          </a:p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02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EDAF1F9-39BD-564C-A57A-FCBAE9EEBE01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pPr marL="0" marR="0" lvl="0" indent="0" algn="r" defTabSz="93027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03930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95250" y="742950"/>
            <a:ext cx="6604000" cy="371475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1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lang="en-US" cap="small" dirty="0" smtClean="0">
                <a:solidFill>
                  <a:prstClr val="black"/>
                </a:solidFill>
              </a:rPr>
              <a:t>To E</a:t>
            </a:r>
            <a:r>
              <a:rPr lang="en-US" sz="1800" dirty="0" smtClean="0">
                <a:solidFill>
                  <a:prstClr val="black"/>
                </a:solidFill>
              </a:rPr>
              <a:t>xplicitly define CS for expressing MA;</a:t>
            </a:r>
            <a:r>
              <a:rPr lang="en-US" sz="2400" dirty="0" smtClean="0">
                <a:solidFill>
                  <a:prstClr val="black"/>
                </a:solidFill>
              </a:rPr>
              <a:t> we need a 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Complex Rendering Patterns</a:t>
            </a:r>
            <a:endParaRPr lang="en-US" sz="2400" dirty="0" smtClean="0">
              <a:solidFill>
                <a:prstClr val="black"/>
              </a:solidFill>
            </a:endParaRPr>
          </a:p>
          <a:p>
            <a:pPr marL="171450" indent="-171450" rtl="0">
              <a:buFontTx/>
              <a:buChar char="-"/>
            </a:pPr>
            <a:endParaRPr lang="en-US" sz="1200" b="0" i="0" u="none" strike="noStrike" kern="1200" dirty="0" smtClean="0">
              <a:solidFill>
                <a:schemeClr val="tx1"/>
              </a:solidFill>
              <a:effectLst/>
              <a:latin typeface="Arial" pitchFamily="-107" charset="0"/>
              <a:ea typeface="ＭＳ Ｐゴシック" charset="0"/>
              <a:cs typeface="ＭＳ Ｐゴシック" charset="0"/>
            </a:endParaRPr>
          </a:p>
          <a:p>
            <a:pPr marL="171450" indent="-171450" rtl="0">
              <a:buFontTx/>
              <a:buChar char="-"/>
            </a:pP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To explain the challenges related to a complex rendering patterns, </a:t>
            </a:r>
          </a:p>
          <a:p>
            <a:pPr marL="171450" indent="-171450" rtl="0">
              <a:buFontTx/>
              <a:buChar char="-"/>
            </a:pP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let’s consider the following example that illustrate the CS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of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Finite -state machine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, h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ere we have the visual representation of FSM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metamodel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(Kind state : symbol for Regular, INITIAL and FINAL states and transition)</a:t>
            </a:r>
          </a:p>
          <a:p>
            <a:pPr marL="171450" indent="-171450" rtl="0">
              <a:buFontTx/>
              <a:buChar char="-"/>
            </a:pPr>
            <a:r>
              <a:rPr lang="en-US" b="0" dirty="0" smtClean="0">
                <a:effectLst/>
              </a:rPr>
              <a:t>We can consider three Usages</a:t>
            </a: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  - The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metamodel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element can be mapped by visual element of concrete syntax</a:t>
            </a:r>
            <a:endParaRPr lang="en-US" b="0" dirty="0" smtClean="0">
              <a:effectLst/>
            </a:endParaRP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  - For instance the state of FSM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metamodel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can be represent by a class State that is a generalization of three class initial, final and regular</a:t>
            </a:r>
            <a:endParaRPr lang="en-US" b="0" dirty="0" smtClean="0">
              <a:effectLst/>
            </a:endParaRP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  - So, to visualize this model, we associate for </a:t>
            </a:r>
            <a:r>
              <a:rPr lang="en-US" sz="1200" b="1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each class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the corresponding </a:t>
            </a:r>
            <a:r>
              <a:rPr lang="en-US" sz="1200" b="1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visual element of the CS</a:t>
            </a:r>
            <a:endParaRPr lang="en-US" b="1" dirty="0" smtClean="0">
              <a:effectLst/>
            </a:endParaRPr>
          </a:p>
          <a:p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02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EDAF1F9-39BD-564C-A57A-FCBAE9EEBE01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pPr marL="0" marR="0" lvl="0" indent="0" algn="r" defTabSz="93027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11490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95250" y="742950"/>
            <a:ext cx="6604000" cy="371475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In the second scenario, the representation of the rendering function is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based on enumerate of these three kind of states, </a:t>
            </a: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in this case to visualize the CS , we must write the queries explicitly using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query languages (like OCL-style constraint.) to define the rendering function</a:t>
            </a:r>
            <a:endParaRPr lang="en-US" b="0" dirty="0" smtClean="0">
              <a:effectLst/>
            </a:endParaRPr>
          </a:p>
          <a:p>
            <a:r>
              <a:rPr lang="en-US" b="0" dirty="0" smtClean="0">
                <a:effectLst/>
              </a:rPr>
              <a:t/>
            </a:r>
            <a:br>
              <a:rPr lang="en-US" b="0" dirty="0" smtClean="0">
                <a:effectLst/>
              </a:rPr>
            </a:br>
            <a:r>
              <a:rPr lang="en-US" b="0" dirty="0" smtClean="0">
                <a:effectLst/>
              </a:rPr>
              <a:t/>
            </a:r>
            <a:br>
              <a:rPr lang="en-US" b="0" dirty="0" smtClean="0">
                <a:effectLst/>
              </a:rPr>
            </a:br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07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02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EDAF1F9-39BD-564C-A57A-FCBAE9EEBE01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pPr marL="0" marR="0" lvl="0" indent="0" algn="r" defTabSz="93027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89956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95250" y="742950"/>
            <a:ext cx="6604000" cy="371475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In the third scenario, the INITIAL, FINAL  and REGULAR states are defined based on references.</a:t>
            </a:r>
            <a:endParaRPr lang="en-US" b="0" dirty="0" smtClean="0">
              <a:effectLst/>
            </a:endParaRP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So the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rendering function is defined as set of OCL expression  based on references evaluation</a:t>
            </a:r>
            <a:endParaRPr lang="en-US" b="0" dirty="0" smtClean="0">
              <a:effectLst/>
            </a:endParaRPr>
          </a:p>
          <a:p>
            <a:endParaRPr lang="fr-FR" dirty="0" smtClean="0"/>
          </a:p>
          <a:p>
            <a:r>
              <a:rPr lang="en-US" dirty="0" smtClean="0"/>
              <a:t>So,</a:t>
            </a:r>
            <a:r>
              <a:rPr lang="en-US" baseline="0" dirty="0" smtClean="0"/>
              <a:t> </a:t>
            </a:r>
            <a:r>
              <a:rPr lang="en-US" dirty="0" smtClean="0"/>
              <a:t>From this example, one can see from</a:t>
            </a:r>
            <a:r>
              <a:rPr lang="en-US" baseline="0" dirty="0" smtClean="0"/>
              <a:t> </a:t>
            </a:r>
            <a:r>
              <a:rPr lang="en-US" dirty="0" smtClean="0"/>
              <a:t>a simple DSL ,</a:t>
            </a:r>
            <a:r>
              <a:rPr lang="en-US" baseline="0" dirty="0" smtClean="0"/>
              <a:t> a </a:t>
            </a:r>
            <a:r>
              <a:rPr lang="en-US" dirty="0" smtClean="0"/>
              <a:t>multiple </a:t>
            </a:r>
            <a:r>
              <a:rPr lang="en-US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rendering </a:t>
            </a:r>
            <a:r>
              <a:rPr lang="en-US" dirty="0" smtClean="0"/>
              <a:t>scenarios that must be considered</a:t>
            </a:r>
          </a:p>
          <a:p>
            <a:r>
              <a:rPr lang="en-US" dirty="0" smtClean="0"/>
              <a:t>In fact, we need a complex rendering patterns to handle these scenarios,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fr-FR" baseline="0" dirty="0" smtClean="0"/>
          </a:p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02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EDAF1F9-39BD-564C-A57A-FCBAE9EEBE01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pPr marL="0" marR="0" lvl="0" indent="0" algn="r" defTabSz="93027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99120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95250" y="742950"/>
            <a:ext cx="6604000" cy="371475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sz="1200" b="1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-Other feature must be considered in rendering function is to Integrating “</a:t>
            </a:r>
            <a:r>
              <a:rPr lang="en-US" sz="1200" b="1" i="0" u="none" strike="noStrike" kern="120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insideness</a:t>
            </a:r>
            <a:r>
              <a:rPr lang="en-US" sz="1200" b="1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” natively</a:t>
            </a:r>
            <a:endParaRPr lang="en-US" b="0" dirty="0" smtClean="0">
              <a:effectLst/>
            </a:endParaRPr>
          </a:p>
          <a:p>
            <a:pPr rtl="0"/>
            <a:r>
              <a:rPr lang="en-US" sz="1200" b="1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-- To more understand the problem, consider the composition notion between the class and its attributes</a:t>
            </a:r>
            <a:endParaRPr lang="en-US" b="0" dirty="0" smtClean="0">
              <a:effectLst/>
            </a:endParaRPr>
          </a:p>
          <a:p>
            <a:pPr rtl="0"/>
            <a:r>
              <a:rPr lang="en-US" sz="1200" b="1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-in the concrete syntax usually we associate a graphical element to each class of abstract syntax</a:t>
            </a:r>
            <a:endParaRPr lang="en-US" b="0" dirty="0" smtClean="0">
              <a:effectLst/>
            </a:endParaRPr>
          </a:p>
          <a:p>
            <a:pPr rtl="0"/>
            <a:r>
              <a:rPr lang="en-US" sz="1200" b="1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-So nesting and placing one graphic element on top of another, called  </a:t>
            </a:r>
            <a:r>
              <a:rPr lang="en-US" sz="1200" b="1" i="0" u="none" strike="noStrike" kern="120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insideness</a:t>
            </a:r>
            <a:endParaRPr lang="en-US" b="0" dirty="0" smtClean="0">
              <a:effectLst/>
            </a:endParaRPr>
          </a:p>
          <a:p>
            <a:pPr rtl="0"/>
            <a:r>
              <a:rPr lang="en-US" sz="1200" b="1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-For example in </a:t>
            </a:r>
            <a:r>
              <a:rPr lang="en-US" sz="1200" b="1" i="0" u="none" strike="noStrike" kern="120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pacman</a:t>
            </a:r>
            <a:r>
              <a:rPr lang="en-US" sz="1200" b="1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DSL the relationship in -&gt; means to place the </a:t>
            </a:r>
            <a:r>
              <a:rPr lang="en-US" sz="1200" b="1" i="0" u="none" strike="noStrike" kern="120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personna</a:t>
            </a:r>
            <a:r>
              <a:rPr lang="en-US" sz="1200" b="1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in the cell center</a:t>
            </a:r>
            <a:endParaRPr lang="en-US" b="0" dirty="0" smtClean="0">
              <a:effectLst/>
            </a:endParaRPr>
          </a:p>
          <a:p>
            <a:pPr rtl="0"/>
            <a:r>
              <a:rPr lang="en-US" sz="1200" b="1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-So this notion does not exist natively, however, defining  </a:t>
            </a:r>
            <a:r>
              <a:rPr lang="en-US" sz="1200" b="1" i="0" u="none" strike="noStrike" kern="120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insidness</a:t>
            </a:r>
            <a:r>
              <a:rPr lang="en-US" sz="1200" b="1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from scratch its complex task and error prone, so we need to define a dedicated solution </a:t>
            </a:r>
            <a:r>
              <a:rPr lang="en-US" dirty="0" smtClean="0"/>
              <a:t>to fully unlock the potential of MA engineering,</a:t>
            </a:r>
            <a:br>
              <a:rPr lang="en-US" dirty="0" smtClean="0"/>
            </a:br>
            <a:endParaRPr lang="fr-FR" b="0" dirty="0" smtClean="0">
              <a:effectLst/>
            </a:endParaRPr>
          </a:p>
          <a:p>
            <a:pPr marL="171450" marR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lang="fr-FR" b="0" dirty="0" smtClean="0">
                <a:effectLst/>
              </a:rPr>
              <a:t>----</a:t>
            </a:r>
          </a:p>
          <a:p>
            <a:pPr marL="171450" marR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endParaRPr lang="fr-FR" sz="1200" b="0" i="0" u="none" strike="noStrike" kern="1200" baseline="0" dirty="0" smtClean="0">
              <a:solidFill>
                <a:schemeClr val="tx1"/>
              </a:solidFill>
              <a:effectLst/>
              <a:latin typeface="Arial" pitchFamily="-107" charset="0"/>
              <a:ea typeface="ＭＳ Ｐゴシック" charset="0"/>
            </a:endParaRPr>
          </a:p>
          <a:p>
            <a:pPr marL="171450" marR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endParaRPr lang="fr-FR" sz="1200" b="0" i="0" u="none" strike="noStrike" kern="1200" dirty="0" smtClean="0">
              <a:solidFill>
                <a:schemeClr val="tx1"/>
              </a:solidFill>
              <a:effectLst/>
              <a:latin typeface="Arial" pitchFamily="-107" charset="0"/>
              <a:ea typeface="ＭＳ Ｐゴシック" charset="0"/>
            </a:endParaRPr>
          </a:p>
          <a:p>
            <a:pPr rtl="0"/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Au MM, j’ai la notion de composition,  graphique a donne ca</a:t>
            </a:r>
            <a:endParaRPr lang="fr-FR" b="0" dirty="0" smtClean="0">
              <a:effectLst/>
            </a:endParaRPr>
          </a:p>
          <a:p>
            <a:pPr rtl="0"/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Un truc dédié -&gt; </a:t>
            </a:r>
            <a:r>
              <a:rPr lang="fr-FR" sz="1200" b="0" i="0" u="none" strike="noStrike" kern="120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natively</a:t>
            </a:r>
            <a:endParaRPr lang="fr-FR" b="0" dirty="0" smtClean="0">
              <a:effectLst/>
            </a:endParaRPr>
          </a:p>
          <a:p>
            <a:pPr rtl="0"/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-cette notion n’est pas nativement existe (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that does 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not exist natively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 </a:t>
            </a:r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)</a:t>
            </a:r>
            <a:endParaRPr lang="fr-FR" b="0" dirty="0" smtClean="0">
              <a:effectLst/>
            </a:endParaRPr>
          </a:p>
          <a:p>
            <a:pPr rtl="0"/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Laisser ca pour l’utilisateur c’est difficile (</a:t>
            </a:r>
            <a:r>
              <a:rPr lang="fr-FR" sz="1200" b="0" i="0" u="none" strike="noStrike" kern="120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howver</a:t>
            </a:r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,</a:t>
            </a:r>
            <a:r>
              <a:rPr lang="fr-FR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</a:t>
            </a:r>
            <a:r>
              <a:rPr lang="fr-FR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defining</a:t>
            </a:r>
            <a:r>
              <a:rPr lang="fr-FR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 </a:t>
            </a:r>
            <a:r>
              <a:rPr lang="fr-FR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from</a:t>
            </a:r>
            <a:r>
              <a:rPr lang="fr-FR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scratch </a:t>
            </a:r>
            <a:r>
              <a:rPr lang="fr-FR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irs</a:t>
            </a:r>
            <a:r>
              <a:rPr lang="fr-FR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</a:t>
            </a:r>
            <a:r>
              <a:rPr lang="fr-FR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complex</a:t>
            </a:r>
            <a:r>
              <a:rPr lang="fr-FR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</a:t>
            </a:r>
            <a:r>
              <a:rPr lang="fr-FR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task</a:t>
            </a:r>
            <a:r>
              <a:rPr lang="fr-FR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and </a:t>
            </a:r>
            <a:r>
              <a:rPr lang="fr-FR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error</a:t>
            </a:r>
            <a:r>
              <a:rPr lang="fr-FR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</a:t>
            </a:r>
            <a:r>
              <a:rPr lang="fr-FR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prone</a:t>
            </a:r>
            <a:r>
              <a:rPr lang="fr-FR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, </a:t>
            </a:r>
            <a:r>
              <a:rPr lang="fr-FR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so</a:t>
            </a:r>
            <a:r>
              <a:rPr lang="fr-FR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</a:t>
            </a:r>
            <a:r>
              <a:rPr lang="fr-FR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we</a:t>
            </a:r>
            <a:r>
              <a:rPr lang="fr-FR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</a:t>
            </a:r>
            <a:r>
              <a:rPr lang="fr-FR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define</a:t>
            </a:r>
            <a:r>
              <a:rPr lang="fr-FR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a </a:t>
            </a:r>
            <a:r>
              <a:rPr lang="fr-FR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dedicated</a:t>
            </a:r>
            <a:r>
              <a:rPr lang="fr-FR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solution </a:t>
            </a:r>
            <a:r>
              <a:rPr lang="fr-FR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unlock</a:t>
            </a:r>
            <a:r>
              <a:rPr lang="fr-FR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</a:t>
            </a:r>
            <a:r>
              <a:rPr lang="fr-FR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fully</a:t>
            </a:r>
            <a:r>
              <a:rPr lang="fr-FR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th MA designer)</a:t>
            </a:r>
            <a:endParaRPr lang="fr-FR" b="0" dirty="0" smtClean="0">
              <a:effectLst/>
            </a:endParaRPr>
          </a:p>
          <a:p>
            <a:pPr rtl="0"/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Associer un élément graphique a chaque classe</a:t>
            </a:r>
            <a:endParaRPr lang="fr-FR" b="0" dirty="0" smtClean="0">
              <a:effectLst/>
            </a:endParaRPr>
          </a:p>
          <a:p>
            <a:pPr rtl="0"/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Truc au milieu -&gt; position</a:t>
            </a:r>
            <a:endParaRPr lang="fr-FR" b="0" dirty="0" smtClean="0">
              <a:effectLst/>
            </a:endParaRPr>
          </a:p>
          <a:p>
            <a:r>
              <a:rPr lang="fr-FR" b="0" dirty="0" smtClean="0">
                <a:effectLst/>
              </a:rPr>
              <a:t/>
            </a:r>
            <a:br>
              <a:rPr lang="fr-FR" b="0" dirty="0" smtClean="0">
                <a:effectLst/>
              </a:rPr>
            </a:br>
            <a:r>
              <a:rPr lang="fr-FR" b="0" dirty="0" smtClean="0">
                <a:effectLst/>
              </a:rPr>
              <a:t>___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BE" dirty="0" smtClean="0"/>
              <a:t>Placer sue l’autre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BE" dirty="0" err="1" smtClean="0"/>
              <a:t>Impriquer</a:t>
            </a:r>
            <a:r>
              <a:rPr lang="fr-BE" dirty="0" smtClean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BE" dirty="0" smtClean="0"/>
              <a:t>Voici la </a:t>
            </a:r>
            <a:r>
              <a:rPr lang="fr-BE" dirty="0" err="1" smtClean="0"/>
              <a:t>re</a:t>
            </a:r>
            <a:r>
              <a:rPr lang="fr-BE" dirty="0" smtClean="0"/>
              <a:t> </a:t>
            </a:r>
            <a:r>
              <a:rPr lang="fr-BE" dirty="0" err="1" smtClean="0"/>
              <a:t>presenttaion</a:t>
            </a:r>
            <a:r>
              <a:rPr lang="fr-BE" dirty="0" smtClean="0"/>
              <a:t> </a:t>
            </a:r>
            <a:r>
              <a:rPr lang="fr-BE" dirty="0" err="1" smtClean="0"/>
              <a:t>grapuque</a:t>
            </a:r>
            <a:r>
              <a:rPr lang="fr-BE" dirty="0" smtClean="0"/>
              <a:t> qui </a:t>
            </a:r>
            <a:r>
              <a:rPr lang="fr-BE" dirty="0" err="1" smtClean="0"/>
              <a:t>coresspond</a:t>
            </a:r>
            <a:r>
              <a:rPr lang="fr-BE" dirty="0" smtClean="0"/>
              <a:t> </a:t>
            </a:r>
            <a:endParaRPr lang="en-US" dirty="0" smtClean="0"/>
          </a:p>
          <a:p>
            <a:pPr marL="171450" indent="-171450" rtl="0">
              <a:buFontTx/>
              <a:buChar char="-"/>
            </a:pPr>
            <a:endParaRPr lang="fr-FR" sz="1200" b="0" i="0" u="none" strike="noStrike" kern="1200" dirty="0" smtClean="0">
              <a:solidFill>
                <a:schemeClr val="tx1"/>
              </a:solidFill>
              <a:effectLst/>
              <a:latin typeface="Arial" pitchFamily="-107" charset="0"/>
              <a:ea typeface="ＭＳ Ｐゴシック" charset="0"/>
            </a:endParaRPr>
          </a:p>
          <a:p>
            <a:pPr marL="171450" indent="-171450" rtl="0">
              <a:buFontTx/>
              <a:buChar char="-"/>
            </a:pPr>
            <a:endParaRPr lang="fr-FR" sz="1200" b="0" i="0" u="none" strike="noStrike" kern="1200" dirty="0" smtClean="0">
              <a:solidFill>
                <a:schemeClr val="tx1"/>
              </a:solidFill>
              <a:effectLst/>
              <a:latin typeface="Arial" pitchFamily="-107" charset="0"/>
              <a:ea typeface="ＭＳ Ｐゴシック" charset="0"/>
            </a:endParaRPr>
          </a:p>
          <a:p>
            <a:pPr marL="171450" indent="-171450" rtl="0">
              <a:buFontTx/>
              <a:buChar char="-"/>
            </a:pPr>
            <a:endParaRPr lang="fr-FR" sz="1200" b="0" i="0" u="none" strike="noStrike" kern="1200" dirty="0" smtClean="0">
              <a:solidFill>
                <a:schemeClr val="tx1"/>
              </a:solidFill>
              <a:effectLst/>
              <a:latin typeface="Arial" pitchFamily="-107" charset="0"/>
              <a:ea typeface="ＭＳ Ｐゴシック" charset="0"/>
            </a:endParaRPr>
          </a:p>
          <a:p>
            <a:pPr marL="171450" indent="-171450" rtl="0">
              <a:buFontTx/>
              <a:buChar char="-"/>
            </a:pPr>
            <a:endParaRPr lang="fr-FR" sz="1200" b="0" i="0" u="none" strike="noStrike" kern="1200" dirty="0" smtClean="0">
              <a:solidFill>
                <a:schemeClr val="tx1"/>
              </a:solidFill>
              <a:effectLst/>
              <a:latin typeface="Arial" pitchFamily="-107" charset="0"/>
              <a:ea typeface="ＭＳ Ｐゴシック" charset="0"/>
            </a:endParaRPr>
          </a:p>
          <a:p>
            <a:pPr marL="171450" indent="-171450" rtl="0">
              <a:buFontTx/>
              <a:buChar char="-"/>
            </a:pPr>
            <a:endParaRPr lang="fr-FR" sz="1200" b="0" i="0" u="none" strike="noStrike" kern="1200" dirty="0" smtClean="0">
              <a:solidFill>
                <a:schemeClr val="tx1"/>
              </a:solidFill>
              <a:effectLst/>
              <a:latin typeface="Arial" pitchFamily="-107" charset="0"/>
              <a:ea typeface="ＭＳ Ｐゴシック" charset="0"/>
            </a:endParaRPr>
          </a:p>
          <a:p>
            <a:pPr marL="171450" indent="-171450" rtl="0">
              <a:buFontTx/>
              <a:buChar char="-"/>
            </a:pPr>
            <a:endParaRPr lang="en-US" b="0" dirty="0" smtClean="0">
              <a:effectLst/>
            </a:endParaRP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- To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more understand the problem, consider t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he scenario of Pacman game when persona Pacman eats ghost</a:t>
            </a:r>
            <a:endParaRPr lang="en-US" b="0" dirty="0" smtClean="0">
              <a:effectLst/>
            </a:endParaRPr>
          </a:p>
          <a:p>
            <a:pPr marL="0" indent="0" rtl="0">
              <a:buFontTx/>
              <a:buNone/>
            </a:pP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- As we can see,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t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his illusion can be specifies by sequence of animation in sequential and parallel mode</a:t>
            </a:r>
          </a:p>
          <a:p>
            <a:pPr marL="0" indent="0" rtl="0">
              <a:buFontTx/>
              <a:buNone/>
            </a:pPr>
            <a:endParaRPr lang="en-US" b="0" dirty="0" smtClean="0">
              <a:effectLst/>
            </a:endParaRPr>
          </a:p>
          <a:p>
            <a:pPr marL="171450" indent="-171450" rtl="0">
              <a:buFontTx/>
              <a:buChar char="-"/>
            </a:pP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So a complex visual effect, can obtained by  Sequences  of  images chained to provide this illusion</a:t>
            </a:r>
          </a:p>
          <a:p>
            <a:pPr marL="171450" indent="-171450" rtl="0">
              <a:buFontTx/>
              <a:buChar char="-"/>
            </a:pPr>
            <a:endParaRPr lang="fr-BE" sz="1200" b="0" i="0" u="none" strike="noStrike" kern="1200" dirty="0" smtClean="0">
              <a:solidFill>
                <a:schemeClr val="tx1"/>
              </a:solidFill>
              <a:effectLst/>
              <a:latin typeface="Arial" pitchFamily="-107" charset="0"/>
              <a:ea typeface="ＭＳ Ｐゴシック" charset="0"/>
            </a:endParaRPr>
          </a:p>
          <a:p>
            <a:pPr marL="171450" indent="-171450" rtl="0">
              <a:buFontTx/>
              <a:buChar char="-"/>
            </a:pPr>
            <a:r>
              <a:rPr lang="fr-BE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</a:rPr>
              <a:t>----</a:t>
            </a:r>
          </a:p>
          <a:p>
            <a:pPr marL="171450" indent="-171450" rtl="0">
              <a:buFontTx/>
              <a:buChar char="-"/>
            </a:pPr>
            <a:endParaRPr lang="fr-BE" sz="1200" b="0" i="0" u="none" strike="noStrike" kern="1200" dirty="0" smtClean="0">
              <a:solidFill>
                <a:schemeClr val="tx1"/>
              </a:solidFill>
              <a:effectLst/>
              <a:latin typeface="Arial" pitchFamily="-107" charset="0"/>
              <a:ea typeface="ＭＳ Ｐゴシック" charset="0"/>
            </a:endParaRPr>
          </a:p>
          <a:p>
            <a:pPr marL="171450" indent="-171450" rtl="0">
              <a:buFontTx/>
              <a:buChar char="-"/>
            </a:pPr>
            <a:r>
              <a:rPr lang="fr-BE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</a:rPr>
              <a:t>J’ai la notion de composition </a:t>
            </a:r>
            <a:endParaRPr lang="en-US" b="0" dirty="0" smtClean="0">
              <a:effectLst/>
            </a:endParaRPr>
          </a:p>
          <a:p>
            <a:pPr rtl="0"/>
            <a:endParaRPr lang="fr-BE" sz="1200" b="0" i="0" u="none" strike="noStrike" kern="1200" dirty="0" smtClean="0">
              <a:solidFill>
                <a:schemeClr val="tx1"/>
              </a:solidFill>
              <a:effectLst/>
              <a:latin typeface="Arial" pitchFamily="-107" charset="0"/>
              <a:ea typeface="ＭＳ Ｐゴシック" charset="0"/>
              <a:cs typeface="ＭＳ Ｐゴシック" charset="0"/>
            </a:endParaRPr>
          </a:p>
          <a:p>
            <a:pPr rtl="0"/>
            <a:endParaRPr lang="fr-BE" sz="1200" b="0" i="0" u="none" strike="noStrike" kern="1200" dirty="0" smtClean="0">
              <a:solidFill>
                <a:schemeClr val="tx1"/>
              </a:solidFill>
              <a:effectLst/>
              <a:latin typeface="Arial" pitchFamily="-107" charset="0"/>
              <a:ea typeface="ＭＳ Ｐゴシック" charset="0"/>
              <a:cs typeface="ＭＳ Ｐゴシック" charset="0"/>
            </a:endParaRPr>
          </a:p>
          <a:p>
            <a:pPr rtl="0"/>
            <a:r>
              <a:rPr lang="fr-BE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----------------------------</a:t>
            </a:r>
          </a:p>
          <a:p>
            <a:pPr rtl="0"/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Au MM, j’ai la notion de composition,  graphique a donne ca</a:t>
            </a:r>
            <a:endParaRPr lang="fr-FR" b="0" dirty="0" smtClean="0">
              <a:effectLst/>
            </a:endParaRPr>
          </a:p>
          <a:p>
            <a:pPr rtl="0"/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Un truc dédié -&gt; </a:t>
            </a:r>
            <a:r>
              <a:rPr lang="fr-FR" sz="1200" b="0" i="0" u="none" strike="noStrike" kern="120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natively</a:t>
            </a:r>
            <a:endParaRPr lang="fr-FR" b="0" dirty="0" smtClean="0">
              <a:effectLst/>
            </a:endParaRPr>
          </a:p>
          <a:p>
            <a:pPr rtl="0"/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-cette notion n’est pas nativement existe (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that does 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not exist natively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 </a:t>
            </a:r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)</a:t>
            </a:r>
            <a:endParaRPr lang="fr-FR" b="0" dirty="0" smtClean="0">
              <a:effectLst/>
            </a:endParaRPr>
          </a:p>
          <a:p>
            <a:pPr rtl="0"/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Laisser ca pour l’utilisateur c’est difficile (</a:t>
            </a:r>
            <a:r>
              <a:rPr lang="fr-FR" sz="1200" b="0" i="0" u="none" strike="noStrike" kern="120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howver</a:t>
            </a:r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,</a:t>
            </a:r>
            <a:r>
              <a:rPr lang="fr-FR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</a:t>
            </a:r>
            <a:r>
              <a:rPr lang="fr-FR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defining</a:t>
            </a:r>
            <a:r>
              <a:rPr lang="fr-FR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 </a:t>
            </a:r>
            <a:r>
              <a:rPr lang="fr-FR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from</a:t>
            </a:r>
            <a:r>
              <a:rPr lang="fr-FR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scratch </a:t>
            </a:r>
            <a:r>
              <a:rPr lang="fr-FR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irs</a:t>
            </a:r>
            <a:r>
              <a:rPr lang="fr-FR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</a:t>
            </a:r>
            <a:r>
              <a:rPr lang="fr-FR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complex</a:t>
            </a:r>
            <a:r>
              <a:rPr lang="fr-FR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</a:t>
            </a:r>
            <a:r>
              <a:rPr lang="fr-FR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task</a:t>
            </a:r>
            <a:r>
              <a:rPr lang="fr-FR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and </a:t>
            </a:r>
            <a:r>
              <a:rPr lang="fr-FR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error</a:t>
            </a:r>
            <a:r>
              <a:rPr lang="fr-FR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</a:t>
            </a:r>
            <a:r>
              <a:rPr lang="fr-FR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prone</a:t>
            </a:r>
            <a:r>
              <a:rPr lang="fr-FR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, </a:t>
            </a:r>
            <a:r>
              <a:rPr lang="fr-FR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so</a:t>
            </a:r>
            <a:r>
              <a:rPr lang="fr-FR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</a:t>
            </a:r>
            <a:r>
              <a:rPr lang="fr-FR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we</a:t>
            </a:r>
            <a:r>
              <a:rPr lang="fr-FR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</a:t>
            </a:r>
            <a:r>
              <a:rPr lang="fr-FR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define</a:t>
            </a:r>
            <a:r>
              <a:rPr lang="fr-FR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a </a:t>
            </a:r>
            <a:r>
              <a:rPr lang="fr-FR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dedicated</a:t>
            </a:r>
            <a:r>
              <a:rPr lang="fr-FR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solution </a:t>
            </a:r>
            <a:r>
              <a:rPr lang="fr-FR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unlock</a:t>
            </a:r>
            <a:r>
              <a:rPr lang="fr-FR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</a:t>
            </a:r>
            <a:r>
              <a:rPr lang="fr-FR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fully</a:t>
            </a:r>
            <a:r>
              <a:rPr lang="fr-FR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th MA designer)</a:t>
            </a:r>
            <a:endParaRPr lang="fr-FR" b="0" dirty="0" smtClean="0">
              <a:effectLst/>
            </a:endParaRPr>
          </a:p>
          <a:p>
            <a:pPr rtl="0"/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Associer un élément graphique a chaque classe</a:t>
            </a:r>
            <a:endParaRPr lang="fr-FR" b="0" dirty="0" smtClean="0">
              <a:effectLst/>
            </a:endParaRPr>
          </a:p>
          <a:p>
            <a:pPr rtl="0"/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Truc au milieu -&gt; position</a:t>
            </a:r>
            <a:endParaRPr lang="fr-FR" b="0" dirty="0" smtClean="0">
              <a:effectLst/>
            </a:endParaRPr>
          </a:p>
          <a:p>
            <a:r>
              <a:rPr lang="fr-FR" b="0" dirty="0" smtClean="0">
                <a:effectLst/>
              </a:rPr>
              <a:t/>
            </a:r>
            <a:br>
              <a:rPr lang="fr-FR" b="0" dirty="0" smtClean="0">
                <a:effectLst/>
              </a:rPr>
            </a:br>
            <a:r>
              <a:rPr lang="fr-FR" b="0" dirty="0" smtClean="0">
                <a:effectLst/>
              </a:rPr>
              <a:t>___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BE" dirty="0" smtClean="0"/>
              <a:t>Placer sue l’autre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BE" dirty="0" err="1" smtClean="0"/>
              <a:t>Impriquer</a:t>
            </a:r>
            <a:r>
              <a:rPr lang="fr-BE" dirty="0" smtClean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BE" dirty="0" smtClean="0"/>
              <a:t>Voici la </a:t>
            </a:r>
            <a:r>
              <a:rPr lang="fr-BE" dirty="0" err="1" smtClean="0"/>
              <a:t>re</a:t>
            </a:r>
            <a:r>
              <a:rPr lang="fr-BE" dirty="0" smtClean="0"/>
              <a:t> </a:t>
            </a:r>
            <a:r>
              <a:rPr lang="fr-BE" dirty="0" err="1" smtClean="0"/>
              <a:t>presenttaion</a:t>
            </a:r>
            <a:r>
              <a:rPr lang="fr-BE" dirty="0" smtClean="0"/>
              <a:t> </a:t>
            </a:r>
            <a:r>
              <a:rPr lang="fr-BE" dirty="0" err="1" smtClean="0"/>
              <a:t>grapuque</a:t>
            </a:r>
            <a:r>
              <a:rPr lang="fr-BE" dirty="0" smtClean="0"/>
              <a:t> qui </a:t>
            </a:r>
            <a:r>
              <a:rPr lang="fr-BE" dirty="0" err="1" smtClean="0"/>
              <a:t>coresspond</a:t>
            </a:r>
            <a:r>
              <a:rPr lang="fr-BE" dirty="0" smtClean="0"/>
              <a:t> </a:t>
            </a:r>
            <a:endParaRPr lang="en-US" dirty="0" smtClean="0"/>
          </a:p>
          <a:p>
            <a:endParaRPr lang="fr-FR" b="0" dirty="0" smtClean="0">
              <a:effectLst/>
            </a:endParaRPr>
          </a:p>
          <a:p>
            <a:r>
              <a:rPr lang="fr-FR" b="0" dirty="0" smtClean="0">
                <a:effectLst/>
              </a:rPr>
              <a:t/>
            </a:r>
            <a:br>
              <a:rPr lang="fr-FR" b="0" dirty="0" smtClean="0">
                <a:effectLst/>
              </a:rPr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02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EDAF1F9-39BD-564C-A57A-FCBAE9EEBE01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pPr marL="0" marR="0" lvl="0" indent="0" algn="r" defTabSz="93027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866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95250" y="742950"/>
            <a:ext cx="6604000" cy="371475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US" sz="1200" b="0" i="0" u="none" strike="noStrike" kern="1200" dirty="0" smtClean="0">
              <a:solidFill>
                <a:schemeClr val="tx1"/>
              </a:solidFill>
              <a:effectLst/>
              <a:latin typeface="Arial" pitchFamily="-107" charset="0"/>
              <a:ea typeface="ＭＳ Ｐゴシック" charset="0"/>
              <a:cs typeface="ＭＳ Ｐゴシック" charset="0"/>
            </a:endParaRP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- In the Complex Rendering Patterns, we must support animations natively, regarding the high demands of UX design usability,</a:t>
            </a:r>
            <a:endParaRPr lang="en-US" b="0" dirty="0" smtClean="0">
              <a:effectLst/>
            </a:endParaRPr>
          </a:p>
          <a:p>
            <a:pPr rtl="0"/>
            <a:endParaRPr lang="en-US" sz="1200" b="0" i="0" u="none" strike="noStrike" kern="1200" dirty="0" smtClean="0">
              <a:solidFill>
                <a:schemeClr val="tx1"/>
              </a:solidFill>
              <a:effectLst/>
              <a:latin typeface="Arial" pitchFamily="-107" charset="0"/>
              <a:ea typeface="ＭＳ Ｐゴシック" charset="0"/>
              <a:cs typeface="ＭＳ Ｐゴシック" charset="0"/>
            </a:endParaRP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- This feature means the capabilities to assist designers create a successful animation product by browsing the existing graphical element, enriching, editing and customizing them.</a:t>
            </a:r>
            <a:endParaRPr lang="en-US" b="0" dirty="0" smtClean="0">
              <a:effectLst/>
            </a:endParaRPr>
          </a:p>
          <a:p>
            <a:pPr rtl="0"/>
            <a:endParaRPr lang="en-US" sz="1200" b="0" i="0" u="none" strike="noStrike" kern="1200" dirty="0" smtClean="0">
              <a:solidFill>
                <a:schemeClr val="tx1"/>
              </a:solidFill>
              <a:effectLst/>
              <a:latin typeface="Arial" pitchFamily="-107" charset="0"/>
              <a:ea typeface="ＭＳ Ｐゴシック" charset="0"/>
              <a:cs typeface="ＭＳ Ｐゴシック" charset="0"/>
            </a:endParaRPr>
          </a:p>
          <a:p>
            <a:pPr marL="171450" indent="-171450" rtl="0">
              <a:buFontTx/>
              <a:buChar char="-"/>
            </a:pP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So, we believe that providing a  visual language, allows designers to take advantage of flexibility and reusability of its library component.</a:t>
            </a:r>
          </a:p>
          <a:p>
            <a:pPr marL="171450" indent="-171450" rtl="0">
              <a:buFontTx/>
              <a:buChar char="-"/>
            </a:pPr>
            <a:endParaRPr lang="fr-FR" sz="1200" b="0" i="0" u="none" strike="noStrike" kern="1200" dirty="0" smtClean="0">
              <a:solidFill>
                <a:schemeClr val="tx1"/>
              </a:solidFill>
              <a:effectLst/>
              <a:latin typeface="Arial" pitchFamily="-107" charset="0"/>
              <a:ea typeface="ＭＳ Ｐゴシック" charset="0"/>
            </a:endParaRPr>
          </a:p>
          <a:p>
            <a:pPr rtl="0"/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</a:rPr>
              <a:t>- A Visual </a:t>
            </a:r>
            <a:r>
              <a:rPr lang="fr-FR" sz="1200" b="0" i="0" u="none" strike="noStrike" kern="120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</a:rPr>
              <a:t>language</a:t>
            </a:r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</a:rPr>
              <a:t> </a:t>
            </a:r>
            <a:r>
              <a:rPr lang="fr-FR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</a:rPr>
              <a:t>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allows editing of the properties of the selected elements in the canvas and adopting a drug-and-drop style for the animation building</a:t>
            </a:r>
            <a:endParaRPr lang="en-US" b="0" dirty="0" smtClean="0">
              <a:effectLst/>
            </a:endParaRPr>
          </a:p>
          <a:p>
            <a:pPr rtl="0"/>
            <a:endParaRPr lang="en-US" sz="1200" b="0" i="0" u="none" strike="noStrike" kern="1200" dirty="0" smtClean="0">
              <a:solidFill>
                <a:schemeClr val="tx1"/>
              </a:solidFill>
              <a:effectLst/>
              <a:latin typeface="Arial" pitchFamily="-107" charset="0"/>
              <a:ea typeface="ＭＳ Ｐゴシック" charset="0"/>
              <a:cs typeface="ＭＳ Ｐゴシック" charset="0"/>
            </a:endParaRP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- This make it more an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animation design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flexible and fully unlock the CM engineering potential.</a:t>
            </a:r>
            <a:endParaRPr lang="en-US" b="0" dirty="0" smtClean="0">
              <a:effectLst/>
            </a:endParaRPr>
          </a:p>
          <a:p>
            <a:r>
              <a:rPr lang="en-US" b="0" dirty="0" smtClean="0">
                <a:effectLst/>
              </a:rPr>
              <a:t/>
            </a:r>
            <a:br>
              <a:rPr lang="en-US" b="0" dirty="0" smtClean="0">
                <a:effectLst/>
              </a:rPr>
            </a:br>
            <a:r>
              <a:rPr lang="en-US" b="0" dirty="0" smtClean="0">
                <a:effectLst/>
              </a:rPr>
              <a:t/>
            </a:r>
            <a:br>
              <a:rPr lang="en-US" b="0" dirty="0" smtClean="0">
                <a:effectLst/>
              </a:rPr>
            </a:br>
            <a:endParaRPr lang="fr-FR" sz="1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02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EDAF1F9-39BD-564C-A57A-FCBAE9EEBE01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pPr marL="0" marR="0" lvl="0" indent="0" algn="r" defTabSz="93027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74720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95250" y="742950"/>
            <a:ext cx="6604000" cy="371475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fr-BE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As </a:t>
            </a:r>
            <a:r>
              <a:rPr lang="fr-BE" sz="1200" b="0" i="0" u="none" strike="noStrike" kern="120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we</a:t>
            </a:r>
            <a:r>
              <a:rPr lang="fr-BE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</a:t>
            </a:r>
            <a:r>
              <a:rPr lang="fr-BE" sz="1200" b="0" i="0" u="none" strike="noStrike" kern="120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konw</a:t>
            </a:r>
            <a:r>
              <a:rPr lang="fr-BE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,</a:t>
            </a:r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to design a </a:t>
            </a:r>
            <a:r>
              <a:rPr lang="fr-BE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domain</a:t>
            </a:r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</a:t>
            </a:r>
            <a:r>
              <a:rPr lang="fr-BE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specifi</a:t>
            </a:r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</a:t>
            </a:r>
            <a:r>
              <a:rPr lang="fr-BE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language</a:t>
            </a:r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:</a:t>
            </a:r>
          </a:p>
          <a:p>
            <a:pPr rtl="0"/>
            <a:r>
              <a:rPr lang="fr-BE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We</a:t>
            </a:r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have ,,</a:t>
            </a:r>
            <a:endParaRPr lang="en-US" sz="1200" b="0" i="0" u="none" strike="noStrike" kern="1200" dirty="0" smtClean="0">
              <a:solidFill>
                <a:schemeClr val="tx1"/>
              </a:solidFill>
              <a:effectLst/>
              <a:latin typeface="Arial" pitchFamily="-107" charset="0"/>
              <a:ea typeface="ＭＳ Ｐゴシック" charset="0"/>
              <a:cs typeface="ＭＳ Ｐゴシック" charset="0"/>
            </a:endParaRPr>
          </a:p>
          <a:p>
            <a:pPr rtl="0"/>
            <a:endParaRPr lang="en-US" sz="1200" b="0" i="0" u="none" strike="noStrike" kern="1200" dirty="0" smtClean="0">
              <a:solidFill>
                <a:schemeClr val="tx1"/>
              </a:solidFill>
              <a:effectLst/>
              <a:latin typeface="Arial" pitchFamily="-107" charset="0"/>
              <a:ea typeface="ＭＳ Ｐゴシック" charset="0"/>
              <a:cs typeface="ＭＳ Ｐゴシック" charset="0"/>
            </a:endParaRP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As we know in the MDE, we have, at  the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metamodel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level the language designer, who is responsible to design a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metamodel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for a specific domain </a:t>
            </a:r>
            <a:endParaRPr lang="en-US" b="0" dirty="0" smtClean="0">
              <a:effectLst/>
            </a:endParaRP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Transformation expert  define the behavioral semantic of the language</a:t>
            </a:r>
            <a:endParaRPr lang="en-US" b="0" dirty="0" smtClean="0">
              <a:effectLst/>
            </a:endParaRP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At the level of  model the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modeller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designe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models conforms to the MM using dedicated editor </a:t>
            </a:r>
            <a:endParaRPr lang="en-US" b="0" dirty="0" smtClean="0">
              <a:effectLst/>
            </a:endParaRP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These models be transformed  for different purpose like debugging , code generation and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ana-lyisis</a:t>
            </a:r>
            <a:endParaRPr lang="en-US" b="0" dirty="0" smtClean="0">
              <a:effectLst/>
            </a:endParaRPr>
          </a:p>
          <a:p>
            <a:r>
              <a:rPr lang="en-US" dirty="0" smtClean="0"/>
              <a:t/>
            </a:r>
            <a:br>
              <a:rPr lang="en-US" dirty="0" smtClean="0"/>
            </a:br>
            <a:endParaRPr lang="fr-FR" sz="1200" b="0" i="0" u="none" strike="noStrike" kern="1200" dirty="0" smtClean="0">
              <a:solidFill>
                <a:schemeClr val="tx1"/>
              </a:solidFill>
              <a:effectLst/>
              <a:latin typeface="Arial" pitchFamily="-107" charset="0"/>
              <a:ea typeface="ＭＳ Ｐゴシック" charset="0"/>
              <a:cs typeface="ＭＳ Ｐゴシック" charset="0"/>
            </a:endParaRPr>
          </a:p>
          <a:p>
            <a:pPr marL="171450" indent="-171450" rtl="0">
              <a:buFontTx/>
              <a:buChar char="-"/>
            </a:pPr>
            <a:endParaRPr lang="fr-FR" sz="1200" b="0" i="0" u="none" strike="noStrike" kern="1200" dirty="0" smtClean="0">
              <a:solidFill>
                <a:schemeClr val="tx1"/>
              </a:solidFill>
              <a:effectLst/>
              <a:latin typeface="Arial" pitchFamily="-107" charset="0"/>
              <a:ea typeface="ＭＳ Ｐゴシック" charset="0"/>
              <a:cs typeface="ＭＳ Ｐゴシック" charset="0"/>
            </a:endParaRPr>
          </a:p>
          <a:p>
            <a:pPr marL="171450" indent="-171450" rtl="0">
              <a:buFontTx/>
              <a:buChar char="-"/>
            </a:pPr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As </a:t>
            </a:r>
            <a:r>
              <a:rPr lang="fr-FR" sz="1200" b="0" i="0" u="none" strike="noStrike" kern="120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we</a:t>
            </a:r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know in</a:t>
            </a:r>
            <a:r>
              <a:rPr lang="fr-FR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the MDE, </a:t>
            </a:r>
            <a:r>
              <a:rPr lang="fr-FR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we</a:t>
            </a:r>
            <a:r>
              <a:rPr lang="fr-FR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have, at  the </a:t>
            </a:r>
            <a:r>
              <a:rPr lang="fr-FR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metamodel</a:t>
            </a:r>
            <a:r>
              <a:rPr lang="fr-FR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</a:t>
            </a:r>
            <a:r>
              <a:rPr lang="fr-FR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level</a:t>
            </a:r>
            <a:r>
              <a:rPr lang="fr-FR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the </a:t>
            </a:r>
            <a:r>
              <a:rPr lang="fr-FR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language</a:t>
            </a:r>
            <a:r>
              <a:rPr lang="fr-FR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designer, </a:t>
            </a:r>
            <a:r>
              <a:rPr lang="fr-FR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who</a:t>
            </a:r>
            <a:r>
              <a:rPr lang="fr-FR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</a:t>
            </a:r>
            <a:r>
              <a:rPr lang="fr-FR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is</a:t>
            </a:r>
            <a:r>
              <a:rPr lang="fr-FR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</a:t>
            </a:r>
            <a:r>
              <a:rPr lang="fr-FR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responsible</a:t>
            </a:r>
            <a:r>
              <a:rPr lang="fr-FR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for design a DSL</a:t>
            </a:r>
          </a:p>
          <a:p>
            <a:pPr marL="171450" indent="-171450" rtl="0">
              <a:buFontTx/>
              <a:buChar char="-"/>
            </a:pPr>
            <a:r>
              <a:rPr lang="fr-FR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At the model </a:t>
            </a:r>
            <a:r>
              <a:rPr lang="fr-FR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level</a:t>
            </a:r>
            <a:r>
              <a:rPr lang="fr-FR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, </a:t>
            </a:r>
            <a:r>
              <a:rPr lang="fr-FR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we</a:t>
            </a:r>
            <a:r>
              <a:rPr lang="fr-FR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have the </a:t>
            </a:r>
            <a:r>
              <a:rPr lang="fr-FR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modeller</a:t>
            </a:r>
            <a:r>
              <a:rPr lang="fr-FR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, </a:t>
            </a:r>
            <a:r>
              <a:rPr lang="fr-FR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his</a:t>
            </a:r>
            <a:r>
              <a:rPr lang="fr-FR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</a:t>
            </a:r>
            <a:r>
              <a:rPr lang="fr-FR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task</a:t>
            </a:r>
            <a:r>
              <a:rPr lang="fr-FR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</a:t>
            </a:r>
            <a:r>
              <a:rPr lang="fr-FR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is</a:t>
            </a:r>
            <a:r>
              <a:rPr lang="fr-FR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to </a:t>
            </a:r>
            <a:r>
              <a:rPr lang="fr-FR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define</a:t>
            </a:r>
            <a:r>
              <a:rPr lang="fr-FR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a model </a:t>
            </a:r>
            <a:r>
              <a:rPr lang="fr-FR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conforms</a:t>
            </a:r>
            <a:r>
              <a:rPr lang="fr-FR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to a </a:t>
            </a:r>
            <a:r>
              <a:rPr lang="fr-FR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metamodel</a:t>
            </a:r>
            <a:endParaRPr lang="fr-FR" sz="1200" b="0" i="0" u="none" strike="noStrike" kern="1200" baseline="0" dirty="0" smtClean="0">
              <a:solidFill>
                <a:schemeClr val="tx1"/>
              </a:solidFill>
              <a:effectLst/>
              <a:latin typeface="Arial" pitchFamily="-107" charset="0"/>
              <a:ea typeface="ＭＳ Ｐゴシック" charset="0"/>
              <a:cs typeface="ＭＳ Ｐゴシック" charset="0"/>
            </a:endParaRPr>
          </a:p>
          <a:p>
            <a:pPr marL="171450" marR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lang="fr-FR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Tranformation</a:t>
            </a:r>
            <a:r>
              <a:rPr lang="fr-FR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expert </a:t>
            </a:r>
            <a:r>
              <a:rPr lang="fr-FR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actor</a:t>
            </a:r>
            <a:r>
              <a:rPr lang="fr-FR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,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his role is to define the language semantic and generate the application of end users</a:t>
            </a:r>
          </a:p>
          <a:p>
            <a:pPr marL="171450" marR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In this study, we introduce a MA designer as new role, to define the  animation according to the MT execution,</a:t>
            </a:r>
          </a:p>
          <a:p>
            <a:pPr marL="171450" marR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endParaRPr lang="en-US" sz="1200" b="0" i="0" u="none" strike="noStrike" kern="1200" dirty="0" smtClean="0">
              <a:solidFill>
                <a:schemeClr val="tx1"/>
              </a:solidFill>
              <a:effectLst/>
              <a:latin typeface="Arial" pitchFamily="-107" charset="0"/>
              <a:ea typeface="ＭＳ Ｐゴシック" charset="0"/>
              <a:cs typeface="ＭＳ Ｐゴシック" charset="0"/>
            </a:endParaRPr>
          </a:p>
          <a:p>
            <a:pPr marL="171450" indent="-171450" rtl="0">
              <a:buFontTx/>
              <a:buChar char="-"/>
            </a:pPr>
            <a:endParaRPr lang="en-US" sz="1200" b="0" i="0" u="none" strike="noStrike" kern="1200" dirty="0" smtClean="0">
              <a:solidFill>
                <a:schemeClr val="tx1"/>
              </a:solidFill>
              <a:effectLst/>
              <a:latin typeface="Arial" pitchFamily="-107" charset="0"/>
              <a:ea typeface="ＭＳ Ｐゴシック" charset="0"/>
              <a:cs typeface="ＭＳ Ｐゴシック" charset="0"/>
            </a:endParaRPr>
          </a:p>
          <a:p>
            <a:pPr marL="171450" indent="-171450" rtl="0">
              <a:buFontTx/>
              <a:buChar char="-"/>
            </a:pP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 In MDE we have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Actors  at different level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, at the level of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metamodel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,  we have language designer who is responsible to design a DSML</a:t>
            </a:r>
          </a:p>
          <a:p>
            <a:pPr marL="0" indent="0" rtl="0">
              <a:buFontTx/>
              <a:buNone/>
            </a:pPr>
            <a:endParaRPr lang="en-US" b="0" dirty="0" smtClean="0">
              <a:effectLst/>
            </a:endParaRPr>
          </a:p>
          <a:p>
            <a:pPr marL="171450" indent="-171450" rtl="0">
              <a:buFontTx/>
              <a:buChar char="-"/>
            </a:pP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At the Model level, we found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modeller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, his task is to define a model that must be conform to MM</a:t>
            </a:r>
          </a:p>
          <a:p>
            <a:pPr marL="0" indent="0" rtl="0">
              <a:buFontTx/>
              <a:buNone/>
            </a:pPr>
            <a:endParaRPr lang="en-US" b="0" dirty="0" smtClean="0">
              <a:effectLst/>
            </a:endParaRPr>
          </a:p>
          <a:p>
            <a:pPr marL="171450" indent="-171450" rtl="0">
              <a:buFontTx/>
              <a:buChar char="-"/>
            </a:pP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The third actor is transformation expert, his role is to define the language semantic and generate the application of end users</a:t>
            </a:r>
          </a:p>
          <a:p>
            <a:pPr marL="0" indent="0" rtl="0">
              <a:buFontTx/>
              <a:buNone/>
            </a:pPr>
            <a:endParaRPr lang="en-US" b="0" dirty="0" smtClean="0">
              <a:effectLst/>
            </a:endParaRPr>
          </a:p>
          <a:p>
            <a:pPr marL="171450" indent="-171450" rtl="0">
              <a:buFontTx/>
              <a:buChar char="-"/>
            </a:pP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Here, we need to introduce a MA as new role, to define the  animation corresponding to the MT execution,</a:t>
            </a:r>
          </a:p>
          <a:p>
            <a:pPr marL="171450" indent="-171450" rtl="0">
              <a:buFontTx/>
              <a:buChar char="-"/>
            </a:pPr>
            <a:endParaRPr lang="fr-BE" sz="1200" b="0" i="0" u="none" strike="noStrike" kern="1200" dirty="0" smtClean="0">
              <a:solidFill>
                <a:schemeClr val="tx1"/>
              </a:solidFill>
              <a:effectLst/>
              <a:latin typeface="Arial" pitchFamily="-107" charset="0"/>
              <a:ea typeface="ＭＳ Ｐゴシック" charset="0"/>
              <a:cs typeface="ＭＳ Ｐゴシック" charset="0"/>
            </a:endParaRPr>
          </a:p>
          <a:p>
            <a:pPr marL="171450" indent="-171450" rtl="0">
              <a:buFontTx/>
              <a:buChar char="-"/>
            </a:pPr>
            <a:endParaRPr lang="fr-BE" sz="1200" b="0" i="0" u="none" strike="noStrike" kern="1200" dirty="0" smtClean="0">
              <a:solidFill>
                <a:schemeClr val="tx1"/>
              </a:solidFill>
              <a:effectLst/>
              <a:latin typeface="Arial" pitchFamily="-107" charset="0"/>
              <a:ea typeface="ＭＳ Ｐゴシック" charset="0"/>
              <a:cs typeface="ＭＳ Ｐゴシック" charset="0"/>
            </a:endParaRPr>
          </a:p>
          <a:p>
            <a:pPr marL="171450" indent="-171450" rtl="0">
              <a:buFontTx/>
              <a:buChar char="-"/>
            </a:pPr>
            <a:r>
              <a:rPr lang="fr-BE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-------</a:t>
            </a:r>
          </a:p>
          <a:p>
            <a:pPr marL="171450" indent="-171450" rtl="0">
              <a:buFontTx/>
              <a:buChar char="-"/>
            </a:pPr>
            <a:endParaRPr lang="fr-BE" sz="1200" b="0" i="0" u="none" strike="noStrike" kern="1200" dirty="0" smtClean="0">
              <a:solidFill>
                <a:schemeClr val="tx1"/>
              </a:solidFill>
              <a:effectLst/>
              <a:latin typeface="Arial" pitchFamily="-107" charset="0"/>
              <a:ea typeface="ＭＳ Ｐゴシック" charset="0"/>
              <a:cs typeface="ＭＳ Ｐゴシック" charset="0"/>
            </a:endParaRPr>
          </a:p>
          <a:p>
            <a:pPr marL="171450" indent="-171450" rtl="0">
              <a:buFontTx/>
              <a:buChar char="-"/>
            </a:pPr>
            <a:r>
              <a:rPr lang="fr-BE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DSL designer (</a:t>
            </a:r>
            <a:r>
              <a:rPr lang="fr-BE" sz="1200" b="0" i="0" u="none" strike="noStrike" kern="120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engineer</a:t>
            </a:r>
            <a:r>
              <a:rPr lang="fr-BE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) </a:t>
            </a:r>
            <a:r>
              <a:rPr lang="fr-BE" sz="1200" b="0" i="0" u="none" strike="noStrike" kern="120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define</a:t>
            </a:r>
            <a:r>
              <a:rPr lang="fr-BE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the </a:t>
            </a:r>
            <a:r>
              <a:rPr lang="fr-BE" sz="1200" b="0" i="0" u="none" strike="noStrike" kern="120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metamodel</a:t>
            </a:r>
            <a:r>
              <a:rPr lang="fr-BE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and the transformation for the </a:t>
            </a:r>
            <a:r>
              <a:rPr lang="fr-BE" sz="1200" b="0" i="0" u="none" strike="noStrike" kern="120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execution</a:t>
            </a:r>
            <a:r>
              <a:rPr lang="fr-BE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</a:t>
            </a:r>
            <a:r>
              <a:rPr lang="fr-BE" sz="1200" b="0" i="0" u="none" strike="noStrike" kern="120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metamodel</a:t>
            </a:r>
            <a:endParaRPr lang="fr-BE" sz="1200" b="0" i="0" u="none" strike="noStrike" kern="1200" dirty="0" smtClean="0">
              <a:solidFill>
                <a:schemeClr val="tx1"/>
              </a:solidFill>
              <a:effectLst/>
              <a:latin typeface="Arial" pitchFamily="-107" charset="0"/>
              <a:ea typeface="ＭＳ Ｐゴシック" charset="0"/>
              <a:cs typeface="ＭＳ Ｐゴシック" charset="0"/>
            </a:endParaRPr>
          </a:p>
          <a:p>
            <a:pPr marL="171450" indent="-171450" rtl="0">
              <a:buFontTx/>
              <a:buChar char="-"/>
            </a:pPr>
            <a:r>
              <a:rPr lang="fr-BE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Transformation</a:t>
            </a:r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designer : </a:t>
            </a:r>
            <a:r>
              <a:rPr lang="fr-BE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define</a:t>
            </a:r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the transformation pour autre choses comme le test , la </a:t>
            </a:r>
            <a:r>
              <a:rPr lang="fr-BE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verification</a:t>
            </a:r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, la validation, etc.</a:t>
            </a:r>
          </a:p>
          <a:p>
            <a:pPr marL="171450" indent="-171450" rtl="0">
              <a:buFontTx/>
              <a:buChar char="-"/>
            </a:pPr>
            <a:endParaRPr lang="fr-BE" sz="1200" b="0" i="0" u="none" strike="noStrike" kern="1200" baseline="0" dirty="0" smtClean="0">
              <a:solidFill>
                <a:schemeClr val="tx1"/>
              </a:solidFill>
              <a:effectLst/>
              <a:latin typeface="Arial" pitchFamily="-107" charset="0"/>
              <a:ea typeface="ＭＳ Ｐゴシック" charset="0"/>
              <a:cs typeface="ＭＳ Ｐゴシック" charset="0"/>
            </a:endParaRPr>
          </a:p>
          <a:p>
            <a:pPr marL="171450" indent="-171450" rtl="0">
              <a:buFontTx/>
              <a:buChar char="-"/>
            </a:pPr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Animation: relier l’</a:t>
            </a:r>
            <a:r>
              <a:rPr lang="fr-BE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execution</a:t>
            </a:r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de l’animation avec la transformation </a:t>
            </a:r>
          </a:p>
          <a:p>
            <a:pPr marL="171450" indent="-171450" rtl="0">
              <a:buFontTx/>
              <a:buChar char="-"/>
            </a:pPr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Toutes les variables sont </a:t>
            </a:r>
            <a:r>
              <a:rPr lang="fr-BE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discretes</a:t>
            </a:r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, le temps est </a:t>
            </a:r>
            <a:r>
              <a:rPr lang="fr-BE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descret</a:t>
            </a:r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</a:t>
            </a:r>
          </a:p>
          <a:p>
            <a:pPr marL="171450" indent="-171450" rtl="0">
              <a:buFontTx/>
              <a:buChar char="-"/>
            </a:pPr>
            <a:endParaRPr lang="en-US" sz="1200" b="0" i="0" u="none" strike="noStrike" kern="1200" dirty="0" smtClean="0">
              <a:solidFill>
                <a:schemeClr val="tx1"/>
              </a:solidFill>
              <a:effectLst/>
              <a:latin typeface="Arial" pitchFamily="-107" charset="0"/>
              <a:ea typeface="ＭＳ Ｐゴシック" charset="0"/>
              <a:cs typeface="ＭＳ Ｐゴシック" charset="0"/>
            </a:endParaRPr>
          </a:p>
          <a:p>
            <a:pPr rtl="0"/>
            <a:endParaRPr lang="en-US" b="0" dirty="0" smtClean="0">
              <a:effectLst/>
            </a:endParaRPr>
          </a:p>
          <a:p>
            <a:r>
              <a:rPr lang="en-US" b="0" dirty="0" smtClean="0">
                <a:effectLst/>
              </a:rPr>
              <a:t/>
            </a:r>
            <a:br>
              <a:rPr lang="en-US" b="0" dirty="0" smtClean="0">
                <a:effectLst/>
              </a:rPr>
            </a:br>
            <a:r>
              <a:rPr lang="en-US" b="0" dirty="0" smtClean="0">
                <a:effectLst/>
              </a:rPr>
              <a:t/>
            </a:r>
            <a:br>
              <a:rPr lang="en-US" b="0" dirty="0" smtClean="0">
                <a:effectLst/>
              </a:rPr>
            </a:b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EDAF1F9-39BD-564C-A57A-FCBAE9EEBE01}" type="slidenum">
              <a:rPr lang="fr-FR" smtClean="0"/>
              <a:pPr>
                <a:defRPr/>
              </a:pPr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4718041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95250" y="742950"/>
            <a:ext cx="6604000" cy="371475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Now, we move to the second challenge : </a:t>
            </a:r>
            <a:r>
              <a:rPr lang="en-US" sz="1200" b="1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MA Specification</a:t>
            </a:r>
            <a:endParaRPr lang="en-US" b="0" dirty="0" smtClean="0">
              <a:effectLst/>
            </a:endParaRPr>
          </a:p>
          <a:p>
            <a:r>
              <a:rPr lang="en-US" b="0" dirty="0" smtClean="0">
                <a:effectLst/>
              </a:rPr>
              <a:t/>
            </a:r>
            <a:br>
              <a:rPr lang="en-US" b="0" dirty="0" smtClean="0">
                <a:effectLst/>
              </a:rPr>
            </a:br>
            <a:r>
              <a:rPr lang="en-US" b="0" dirty="0" smtClean="0">
                <a:effectLst/>
              </a:rPr>
              <a:t/>
            </a:r>
            <a:br>
              <a:rPr lang="en-US" b="0" dirty="0" smtClean="0">
                <a:effectLst/>
              </a:rPr>
            </a:b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02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EDAF1F9-39BD-564C-A57A-FCBAE9EEBE01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pPr marL="0" marR="0" lvl="0" indent="0" algn="r" defTabSz="93027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448027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07" charset="0"/>
              <a:ea typeface="ＭＳ Ｐゴシック" charset="0"/>
              <a:cs typeface="ＭＳ Ｐゴシック" charset="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7" charset="0"/>
                <a:ea typeface="ＭＳ Ｐゴシック" charset="0"/>
                <a:cs typeface="ＭＳ Ｐゴシック" charset="0"/>
              </a:rPr>
              <a:t>The</a:t>
            </a:r>
            <a:r>
              <a:rPr lang="fr-FR" sz="1200" b="0" i="0" u="none" strike="noStrike" kern="1200" baseline="0" dirty="0" smtClean="0">
                <a:solidFill>
                  <a:schemeClr val="tx1"/>
                </a:solidFill>
                <a:latin typeface="Arial" pitchFamily="-107" charset="0"/>
                <a:ea typeface="ＭＳ Ｐゴシック" charset="0"/>
                <a:cs typeface="ＭＳ Ｐゴシック" charset="0"/>
              </a:rPr>
              <a:t> </a:t>
            </a:r>
            <a:r>
              <a:rPr lang="fr-FR" sz="1200" b="0" i="0" u="none" strike="noStrike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c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oordination</a:t>
            </a:r>
            <a:r>
              <a:rPr lang="fr-FR" baseline="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baseline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between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 Animations and transformation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7" charset="0"/>
                <a:ea typeface="ＭＳ Ｐゴシック" charset="0"/>
                <a:cs typeface="ＭＳ Ｐゴシック" charset="0"/>
              </a:rPr>
              <a:t>chain,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is driven by trigger  </a:t>
            </a:r>
            <a:r>
              <a:rPr lang="en-US" sz="1200" b="1" i="0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events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, in witch, </a:t>
            </a:r>
            <a:r>
              <a:rPr lang="en-US" baseline="0" dirty="0" smtClean="0"/>
              <a:t> one step of transformation triggers  one or several animation steps, 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baseline="0" dirty="0" smtClean="0"/>
              <a:t>For instance, </a:t>
            </a:r>
            <a:r>
              <a:rPr lang="fr-FR" baseline="0" dirty="0" err="1" smtClean="0"/>
              <a:t>we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can</a:t>
            </a:r>
            <a:r>
              <a:rPr lang="fr-FR" baseline="0" dirty="0" smtClean="0"/>
              <a:t> </a:t>
            </a:r>
            <a:r>
              <a:rPr lang="fr-FR" baseline="0" dirty="0" err="1" smtClean="0"/>
              <a:t>see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from</a:t>
            </a:r>
            <a:r>
              <a:rPr lang="fr-FR" baseline="0" dirty="0" smtClean="0"/>
              <a:t> Figure: </a:t>
            </a:r>
          </a:p>
          <a:p>
            <a:pPr marL="228600" indent="-228600">
              <a:buAutoNum type="arabicPeriod"/>
            </a:pPr>
            <a:endParaRPr lang="en-US" baseline="0" dirty="0" smtClean="0"/>
          </a:p>
          <a:p>
            <a:pPr marL="228600" indent="-228600">
              <a:buAutoNum type="arabicPeriod"/>
            </a:pPr>
            <a:r>
              <a:rPr lang="en-US" baseline="0" dirty="0" smtClean="0"/>
              <a:t>The first transformation step corresponds to one AU step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The second and fourth transformation step correspond to 3 steps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And the third correspond to 5 animations steps</a:t>
            </a:r>
          </a:p>
          <a:p>
            <a:pPr marL="0" indent="0">
              <a:buNone/>
            </a:pPr>
            <a:endParaRPr lang="fr-FR" baseline="0" dirty="0" smtClean="0"/>
          </a:p>
          <a:p>
            <a:pPr marL="0" indent="0">
              <a:buNone/>
            </a:pPr>
            <a:r>
              <a:rPr lang="fr-FR" baseline="0" dirty="0" smtClean="0"/>
              <a:t>So, to design the animation in </a:t>
            </a:r>
            <a:r>
              <a:rPr lang="fr-FR" baseline="0" dirty="0" err="1" smtClean="0"/>
              <a:t>this</a:t>
            </a:r>
            <a:r>
              <a:rPr lang="fr-FR" baseline="0" dirty="0" smtClean="0"/>
              <a:t> a </a:t>
            </a:r>
            <a:r>
              <a:rPr lang="fr-FR" baseline="0" dirty="0" err="1" smtClean="0"/>
              <a:t>compositional</a:t>
            </a:r>
            <a:r>
              <a:rPr lang="fr-FR" baseline="0" dirty="0" smtClean="0"/>
              <a:t> </a:t>
            </a:r>
            <a:r>
              <a:rPr lang="fr-FR" baseline="0" dirty="0" err="1" smtClean="0"/>
              <a:t>way</a:t>
            </a:r>
            <a:r>
              <a:rPr lang="fr-FR" baseline="0" dirty="0" smtClean="0"/>
              <a:t>, </a:t>
            </a:r>
            <a:r>
              <a:rPr lang="fr-FR" baseline="0" dirty="0" err="1" smtClean="0"/>
              <a:t>we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need</a:t>
            </a:r>
            <a:r>
              <a:rPr lang="fr-FR" baseline="0" dirty="0" smtClean="0"/>
              <a:t> to </a:t>
            </a:r>
            <a:r>
              <a:rPr lang="en-US" baseline="0" dirty="0" smtClean="0"/>
              <a:t>answer three main issues</a:t>
            </a:r>
            <a:endParaRPr lang="fr-FR" baseline="0" dirty="0" smtClean="0"/>
          </a:p>
          <a:p>
            <a:pPr marL="228600" indent="-228600">
              <a:buAutoNum type="arabicPeriod"/>
            </a:pPr>
            <a:endParaRPr lang="fr-FR" baseline="0" dirty="0" smtClean="0"/>
          </a:p>
          <a:p>
            <a:pPr marL="228600" indent="-228600">
              <a:buAutoNum type="arabicPeriod"/>
            </a:pPr>
            <a:r>
              <a:rPr lang="fr-FR" baseline="0" dirty="0" smtClean="0"/>
              <a:t>--------------</a:t>
            </a:r>
            <a:endParaRPr lang="en-US" baseline="0" dirty="0" smtClean="0"/>
          </a:p>
          <a:p>
            <a:pPr marL="228600" indent="-228600">
              <a:buAutoNum type="arabicPeriod"/>
            </a:pPr>
            <a:endParaRPr lang="fr-FR" dirty="0" smtClean="0"/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The question here, how to orchestrate this execution between the both process ?</a:t>
            </a:r>
          </a:p>
          <a:p>
            <a:pPr rtl="0"/>
            <a:endParaRPr lang="fr-FR" sz="1200" b="0" i="0" u="none" strike="noStrike" kern="1200" dirty="0" smtClean="0">
              <a:solidFill>
                <a:schemeClr val="tx1"/>
              </a:solidFill>
              <a:effectLst/>
              <a:latin typeface="Arial" pitchFamily="-107" charset="0"/>
              <a:ea typeface="ＭＳ Ｐゴシック" charset="0"/>
            </a:endParaRPr>
          </a:p>
          <a:p>
            <a:pPr rtl="0"/>
            <a:endParaRPr lang="fr-FR" sz="1200" b="0" i="0" u="none" strike="noStrike" kern="1200" dirty="0" smtClean="0">
              <a:solidFill>
                <a:schemeClr val="tx1"/>
              </a:solidFill>
              <a:effectLst/>
              <a:latin typeface="Arial" pitchFamily="-107" charset="0"/>
              <a:ea typeface="ＭＳ Ｐゴシック" charset="0"/>
            </a:endParaRPr>
          </a:p>
          <a:p>
            <a:pPr rtl="0"/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</a:rPr>
              <a:t>----</a:t>
            </a:r>
          </a:p>
          <a:p>
            <a:pPr rtl="0"/>
            <a:endParaRPr lang="fr-FR" sz="1200" b="0" i="0" u="none" strike="noStrike" kern="1200" dirty="0" smtClean="0">
              <a:solidFill>
                <a:schemeClr val="tx1"/>
              </a:solidFill>
              <a:effectLst/>
              <a:latin typeface="Arial" pitchFamily="-107" charset="0"/>
              <a:ea typeface="ＭＳ Ｐゴシック" charset="0"/>
            </a:endParaRPr>
          </a:p>
          <a:p>
            <a:pPr rtl="0"/>
            <a:r>
              <a:rPr lang="en-US" dirty="0" err="1" smtClean="0"/>
              <a:t>Trafo</a:t>
            </a:r>
            <a:r>
              <a:rPr lang="en-US" dirty="0" smtClean="0"/>
              <a:t> is a program to perform coordinate transformations useful in combination with the analysis of single-crystal NMR spectra</a:t>
            </a:r>
          </a:p>
          <a:p>
            <a:pPr rtl="0"/>
            <a:endParaRPr lang="fr-BE" b="0" dirty="0" smtClean="0">
              <a:effectLst/>
            </a:endParaRPr>
          </a:p>
          <a:p>
            <a:pPr rtl="0"/>
            <a:r>
              <a:rPr lang="fr-BE" b="0" dirty="0" smtClean="0">
                <a:effectLst/>
              </a:rPr>
              <a:t>--------------------------</a:t>
            </a:r>
          </a:p>
          <a:p>
            <a:pPr rtl="0"/>
            <a:endParaRPr lang="fr-BE" b="0" dirty="0" smtClean="0">
              <a:effectLst/>
            </a:endParaRPr>
          </a:p>
          <a:p>
            <a:pPr rtl="0"/>
            <a:r>
              <a:rPr lang="fr-BE" b="0" dirty="0" smtClean="0">
                <a:effectLst/>
              </a:rPr>
              <a:t>Initial model -&gt; truc</a:t>
            </a:r>
            <a:r>
              <a:rPr lang="fr-BE" b="0" baseline="0" dirty="0" smtClean="0">
                <a:effectLst/>
              </a:rPr>
              <a:t> graphique</a:t>
            </a:r>
          </a:p>
          <a:p>
            <a:pPr rtl="0"/>
            <a:r>
              <a:rPr lang="fr-BE" b="0" baseline="0" dirty="0" smtClean="0">
                <a:effectLst/>
              </a:rPr>
              <a:t>Rien ne garantir comment exécuter AU</a:t>
            </a:r>
          </a:p>
          <a:p>
            <a:pPr rtl="0"/>
            <a:r>
              <a:rPr lang="fr-BE" b="0" baseline="0" dirty="0" smtClean="0">
                <a:effectLst/>
              </a:rPr>
              <a:t>Comment relier </a:t>
            </a:r>
          </a:p>
          <a:p>
            <a:pPr rtl="0"/>
            <a:r>
              <a:rPr lang="fr-BE" b="0" baseline="0" dirty="0" smtClean="0">
                <a:effectLst/>
              </a:rPr>
              <a:t>Comment définir AU</a:t>
            </a:r>
          </a:p>
          <a:p>
            <a:pPr rtl="0"/>
            <a:endParaRPr lang="en-US" b="0" dirty="0" smtClean="0">
              <a:effectLst/>
            </a:endParaRPr>
          </a:p>
          <a:p>
            <a:r>
              <a:rPr lang="en-US" b="0" dirty="0" smtClean="0">
                <a:effectLst/>
              </a:rPr>
              <a:t/>
            </a:r>
            <a:br>
              <a:rPr lang="en-US" b="0" dirty="0" smtClean="0">
                <a:effectLst/>
              </a:rPr>
            </a:br>
            <a:r>
              <a:rPr lang="en-US" b="0" dirty="0" smtClean="0">
                <a:effectLst/>
              </a:rPr>
              <a:t/>
            </a:r>
            <a:br>
              <a:rPr lang="en-US" b="0" dirty="0" smtClean="0">
                <a:effectLst/>
              </a:rPr>
            </a:br>
            <a:endParaRPr lang="en-US" dirty="0" smtClean="0"/>
          </a:p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EDAF1F9-39BD-564C-A57A-FCBAE9EEBE01}" type="slidenum">
              <a:rPr lang="fr-FR" smtClean="0"/>
              <a:pPr>
                <a:defRPr/>
              </a:pPr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5323322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95250" y="742950"/>
            <a:ext cx="6604000" cy="371475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- For MA effect,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We have identify atomic and derived AU</a:t>
            </a:r>
            <a:endParaRPr lang="en-US" b="0" dirty="0" smtClean="0">
              <a:effectLst/>
            </a:endParaRP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- For Atomic MA Effect, we have</a:t>
            </a:r>
            <a:endParaRPr lang="en-US" b="0" dirty="0" smtClean="0">
              <a:effectLst/>
            </a:endParaRP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	- Appearing Effect: like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zoomin</a:t>
            </a:r>
            <a:endParaRPr lang="en-US" b="0" dirty="0" smtClean="0">
              <a:effectLst/>
            </a:endParaRP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	- Disappearing Effect: like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zoomout</a:t>
            </a:r>
            <a:endParaRPr lang="en-US" b="0" dirty="0" smtClean="0">
              <a:effectLst/>
            </a:endParaRP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	- Action Effect:  like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change color and style</a:t>
            </a:r>
            <a:endParaRPr lang="en-US" sz="1200" b="0" i="0" u="none" strike="noStrike" kern="1200" dirty="0" smtClean="0">
              <a:solidFill>
                <a:schemeClr val="tx1"/>
              </a:solidFill>
              <a:effectLst/>
              <a:latin typeface="Arial" pitchFamily="-107" charset="0"/>
              <a:ea typeface="ＭＳ Ｐゴシック" charset="0"/>
              <a:cs typeface="ＭＳ Ｐゴシック" charset="0"/>
            </a:endParaRP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Other animation like path follow can be derived from combining these  primitives</a:t>
            </a:r>
            <a:endParaRPr lang="en-US" b="0" dirty="0" smtClean="0">
              <a:effectLst/>
            </a:endParaRPr>
          </a:p>
          <a:p>
            <a:r>
              <a:rPr lang="en-US" b="0" dirty="0" smtClean="0">
                <a:effectLst/>
              </a:rPr>
              <a:t/>
            </a:r>
            <a:br>
              <a:rPr lang="en-US" b="0" dirty="0" smtClean="0">
                <a:effectLst/>
              </a:rPr>
            </a:br>
            <a:r>
              <a:rPr lang="en-US" b="0" dirty="0" smtClean="0">
                <a:effectLst/>
              </a:rPr>
              <a:t/>
            </a:r>
            <a:br>
              <a:rPr lang="en-US" b="0" dirty="0" smtClean="0">
                <a:effectLst/>
              </a:rPr>
            </a:b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02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EDAF1F9-39BD-564C-A57A-FCBAE9EEBE01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pPr marL="0" marR="0" lvl="0" indent="0" algn="r" defTabSz="93027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180905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95250" y="742950"/>
            <a:ext cx="6604000" cy="371475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fr-BE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On suppose</a:t>
            </a:r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un block qui capture l’animation </a:t>
            </a:r>
            <a:r>
              <a:rPr lang="fr-BE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fire</a:t>
            </a:r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</a:t>
            </a:r>
            <a:r>
              <a:rPr lang="fr-BE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that</a:t>
            </a:r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</a:t>
            </a:r>
            <a:r>
              <a:rPr lang="fr-BE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is</a:t>
            </a:r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</a:t>
            </a:r>
            <a:r>
              <a:rPr lang="fr-BE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inside</a:t>
            </a:r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the </a:t>
            </a:r>
            <a:r>
              <a:rPr lang="fr-BE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ransformation</a:t>
            </a:r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</a:t>
            </a:r>
            <a:r>
              <a:rPr lang="fr-BE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accept</a:t>
            </a:r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</a:t>
            </a:r>
          </a:p>
          <a:p>
            <a:pPr rtl="0"/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This block has </a:t>
            </a:r>
            <a:r>
              <a:rPr lang="fr-BE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customized</a:t>
            </a:r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</a:t>
            </a:r>
            <a:r>
              <a:rPr lang="fr-BE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parameters</a:t>
            </a:r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</a:t>
            </a:r>
          </a:p>
          <a:p>
            <a:pPr rtl="0"/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So, </a:t>
            </a:r>
            <a:r>
              <a:rPr lang="fr-BE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there</a:t>
            </a:r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</a:t>
            </a:r>
            <a:r>
              <a:rPr lang="fr-BE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is</a:t>
            </a:r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</a:t>
            </a:r>
            <a:r>
              <a:rPr lang="fr-BE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two</a:t>
            </a:r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</a:t>
            </a:r>
            <a:r>
              <a:rPr lang="fr-BE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way</a:t>
            </a:r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: </a:t>
            </a:r>
            <a:r>
              <a:rPr lang="fr-BE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fist</a:t>
            </a:r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one </a:t>
            </a:r>
            <a:r>
              <a:rPr lang="fr-BE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using</a:t>
            </a:r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the </a:t>
            </a:r>
            <a:r>
              <a:rPr lang="fr-BE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objects</a:t>
            </a:r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of the model</a:t>
            </a:r>
          </a:p>
          <a:p>
            <a:pPr rtl="0"/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The second </a:t>
            </a:r>
            <a:r>
              <a:rPr lang="fr-BE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is</a:t>
            </a:r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to use the </a:t>
            </a:r>
            <a:r>
              <a:rPr lang="fr-BE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elements</a:t>
            </a:r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of the concret </a:t>
            </a:r>
            <a:r>
              <a:rPr lang="fr-BE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syntax</a:t>
            </a:r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</a:t>
            </a:r>
          </a:p>
          <a:p>
            <a:pPr rtl="0"/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The </a:t>
            </a:r>
            <a:r>
              <a:rPr lang="fr-BE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bowth</a:t>
            </a:r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block are </a:t>
            </a:r>
            <a:r>
              <a:rPr lang="fr-BE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equivalent</a:t>
            </a:r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if </a:t>
            </a:r>
            <a:r>
              <a:rPr lang="fr-BE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we</a:t>
            </a:r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have the </a:t>
            </a:r>
            <a:r>
              <a:rPr lang="fr-BE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renderinf</a:t>
            </a:r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</a:t>
            </a:r>
            <a:r>
              <a:rPr lang="fr-BE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fucntion</a:t>
            </a:r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, </a:t>
            </a:r>
            <a:r>
              <a:rPr lang="fr-BE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so</a:t>
            </a:r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designers </a:t>
            </a:r>
            <a:r>
              <a:rPr lang="fr-BE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can</a:t>
            </a:r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use the </a:t>
            </a:r>
            <a:r>
              <a:rPr lang="fr-BE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appropriate</a:t>
            </a:r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block </a:t>
            </a:r>
            <a:r>
              <a:rPr lang="fr-BE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according</a:t>
            </a:r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to </a:t>
            </a:r>
            <a:r>
              <a:rPr lang="fr-BE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their</a:t>
            </a:r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</a:t>
            </a:r>
            <a:r>
              <a:rPr lang="fr-BE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requirements</a:t>
            </a:r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.</a:t>
            </a:r>
          </a:p>
          <a:p>
            <a:pPr rtl="0"/>
            <a:endParaRPr lang="fr-BE" sz="1200" b="0" i="0" u="none" strike="noStrike" kern="1200" baseline="0" dirty="0" smtClean="0">
              <a:solidFill>
                <a:schemeClr val="tx1"/>
              </a:solidFill>
              <a:effectLst/>
              <a:latin typeface="Arial" pitchFamily="-107" charset="0"/>
              <a:ea typeface="ＭＳ Ｐゴシック" charset="0"/>
              <a:cs typeface="ＭＳ Ｐゴシック" charset="0"/>
            </a:endParaRPr>
          </a:p>
          <a:p>
            <a:pPr rtl="0"/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__________________</a:t>
            </a:r>
          </a:p>
          <a:p>
            <a:pPr rtl="0"/>
            <a:endParaRPr lang="fr-BE" sz="1200" b="0" i="0" u="none" strike="noStrike" kern="1200" baseline="0" dirty="0" smtClean="0">
              <a:solidFill>
                <a:schemeClr val="tx1"/>
              </a:solidFill>
              <a:effectLst/>
              <a:latin typeface="Arial" pitchFamily="-107" charset="0"/>
              <a:ea typeface="ＭＳ Ｐゴシック" charset="0"/>
              <a:cs typeface="ＭＳ Ｐゴシック" charset="0"/>
            </a:endParaRPr>
          </a:p>
          <a:p>
            <a:pPr rtl="0"/>
            <a:endParaRPr lang="fr-BE" sz="1200" b="0" i="0" u="none" strike="noStrike" kern="1200" baseline="0" dirty="0" smtClean="0">
              <a:solidFill>
                <a:schemeClr val="tx1"/>
              </a:solidFill>
              <a:effectLst/>
              <a:latin typeface="Arial" pitchFamily="-107" charset="0"/>
              <a:ea typeface="ＭＳ Ｐゴシック" charset="0"/>
              <a:cs typeface="ＭＳ Ｐゴシック" charset="0"/>
            </a:endParaRPr>
          </a:p>
          <a:p>
            <a:pPr rtl="0"/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Et on a des paramètres </a:t>
            </a:r>
          </a:p>
          <a:p>
            <a:pPr rtl="0"/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On a deux choix : use -&gt; model (objets de modèles )</a:t>
            </a:r>
          </a:p>
          <a:p>
            <a:pPr rtl="0"/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                           use  -&gt; élément graphique de la syntaxe </a:t>
            </a:r>
            <a:r>
              <a:rPr lang="fr-BE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concetet</a:t>
            </a:r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(</a:t>
            </a:r>
            <a:r>
              <a:rPr lang="fr-BE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tockens</a:t>
            </a:r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et place)</a:t>
            </a:r>
          </a:p>
          <a:p>
            <a:pPr rtl="0"/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C’est équivalent si on a le </a:t>
            </a:r>
            <a:r>
              <a:rPr lang="fr-BE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rendering</a:t>
            </a:r>
            <a:endParaRPr lang="fr-BE" sz="1200" b="0" i="0" u="none" strike="noStrike" kern="1200" baseline="0" dirty="0" smtClean="0">
              <a:solidFill>
                <a:schemeClr val="tx1"/>
              </a:solidFill>
              <a:effectLst/>
              <a:latin typeface="Arial" pitchFamily="-107" charset="0"/>
              <a:ea typeface="ＭＳ Ｐゴシック" charset="0"/>
              <a:cs typeface="ＭＳ Ｐゴシック" charset="0"/>
            </a:endParaRPr>
          </a:p>
          <a:p>
            <a:pPr rtl="0"/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Conclusion: souvent on donne l’</a:t>
            </a:r>
            <a:r>
              <a:rPr lang="fr-BE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acces</a:t>
            </a:r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au deux à designer pour utiliser le plus pratique pour lui</a:t>
            </a:r>
          </a:p>
          <a:p>
            <a:pPr rtl="0"/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----</a:t>
            </a:r>
          </a:p>
          <a:p>
            <a:pPr rtl="0"/>
            <a:endParaRPr lang="fr-BE" sz="1200" b="0" i="0" u="none" strike="noStrike" kern="1200" baseline="0" dirty="0" smtClean="0">
              <a:solidFill>
                <a:schemeClr val="tx1"/>
              </a:solidFill>
              <a:effectLst/>
              <a:latin typeface="Arial" pitchFamily="-107" charset="0"/>
              <a:ea typeface="ＭＳ Ｐゴシック" charset="0"/>
              <a:cs typeface="ＭＳ Ｐゴシック" charset="0"/>
            </a:endParaRPr>
          </a:p>
          <a:p>
            <a:pPr rtl="0"/>
            <a:endParaRPr lang="en-US" sz="1200" b="0" i="0" u="none" strike="noStrike" kern="1200" dirty="0" smtClean="0">
              <a:solidFill>
                <a:schemeClr val="tx1"/>
              </a:solidFill>
              <a:effectLst/>
              <a:latin typeface="Arial" pitchFamily="-107" charset="0"/>
              <a:ea typeface="ＭＳ Ｐゴシック" charset="0"/>
              <a:cs typeface="ＭＳ Ｐゴシック" charset="0"/>
            </a:endParaRP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An animation is made up of components or building blocks</a:t>
            </a: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to consider alternatives and options and cover all stakeholder view points and views</a:t>
            </a:r>
          </a:p>
          <a:p>
            <a:pPr rtl="0"/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----</a:t>
            </a:r>
          </a:p>
          <a:p>
            <a:pPr rtl="0"/>
            <a:endParaRPr lang="en-US" sz="1200" b="0" i="0" u="none" strike="noStrike" kern="1200" dirty="0" smtClean="0">
              <a:solidFill>
                <a:schemeClr val="tx1"/>
              </a:solidFill>
              <a:effectLst/>
              <a:latin typeface="Arial" pitchFamily="-107" charset="0"/>
              <a:ea typeface="ＭＳ Ｐゴシック" charset="0"/>
              <a:cs typeface="ＭＳ Ｐゴシック" charset="0"/>
            </a:endParaRP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- AU can be parametrized to support the reuse aspect.</a:t>
            </a:r>
            <a:endParaRPr lang="en-US" b="0" dirty="0" smtClean="0">
              <a:effectLst/>
            </a:endParaRPr>
          </a:p>
          <a:p>
            <a:pPr rtl="0"/>
            <a:r>
              <a:rPr lang="en-US" b="0" dirty="0" smtClean="0">
                <a:effectLst/>
              </a:rPr>
              <a:t/>
            </a:r>
            <a:br>
              <a:rPr lang="en-US" b="0" dirty="0" smtClean="0">
                <a:effectLst/>
              </a:rPr>
            </a:br>
            <a:r>
              <a:rPr lang="en-US" b="0" dirty="0" smtClean="0">
                <a:effectLst/>
              </a:rPr>
              <a:t>-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Here an example of move Right of Pacman, so the similar 	AU be duplicated by for all moves, just by parameterize the persona and the direction</a:t>
            </a:r>
            <a:endParaRPr lang="en-US" b="0" dirty="0" smtClean="0">
              <a:effectLst/>
            </a:endParaRPr>
          </a:p>
          <a:p>
            <a:pPr rtl="0"/>
            <a:endParaRPr lang="en-US" sz="1200" b="0" i="0" u="none" strike="noStrike" kern="1200" dirty="0" smtClean="0">
              <a:solidFill>
                <a:schemeClr val="tx1"/>
              </a:solidFill>
              <a:effectLst/>
              <a:latin typeface="Arial" pitchFamily="-107" charset="0"/>
              <a:ea typeface="ＭＳ Ｐゴシック" charset="0"/>
              <a:cs typeface="ＭＳ Ｐゴシック" charset="0"/>
            </a:endParaRP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- Also the optional parameter of  appear or disappear  frequency can be  used in order to show that the persona follows a specific path between CELLS </a:t>
            </a:r>
            <a:endParaRPr lang="en-US" b="0" dirty="0" smtClean="0">
              <a:effectLst/>
            </a:endParaRPr>
          </a:p>
          <a:p>
            <a:pPr rtl="0"/>
            <a:r>
              <a:rPr lang="en-US" b="0" dirty="0" smtClean="0">
                <a:effectLst/>
              </a:rPr>
              <a:t/>
            </a:r>
            <a:br>
              <a:rPr lang="en-US" b="0" dirty="0" smtClean="0">
                <a:effectLst/>
              </a:rPr>
            </a:br>
            <a:r>
              <a:rPr lang="en-US" b="0" dirty="0" smtClean="0">
                <a:effectLst/>
              </a:rPr>
              <a:t>-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This AU of move right can  be reused for other DSL, like fire token, in which Pacman is replaced by token and CELL is replaced by place </a:t>
            </a:r>
          </a:p>
          <a:p>
            <a:pPr rtl="0"/>
            <a:endParaRPr lang="en-US" sz="1200" b="0" i="0" u="none" strike="noStrike" kern="1200" dirty="0" smtClean="0">
              <a:solidFill>
                <a:schemeClr val="tx1"/>
              </a:solidFill>
              <a:effectLst/>
              <a:latin typeface="Arial" pitchFamily="-107" charset="0"/>
              <a:ea typeface="ＭＳ Ｐゴシック" charset="0"/>
            </a:endParaRPr>
          </a:p>
          <a:p>
            <a:pPr rtl="0"/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</a:rPr>
              <a:t>So,</a:t>
            </a:r>
            <a:r>
              <a:rPr lang="fr-FR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</a:rPr>
              <a:t> </a:t>
            </a:r>
            <a:r>
              <a:rPr lang="fr-FR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</a:rPr>
              <a:t>we</a:t>
            </a:r>
            <a:r>
              <a:rPr lang="fr-FR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</a:rPr>
              <a:t> must </a:t>
            </a:r>
            <a:r>
              <a:rPr lang="fr-FR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</a:rPr>
              <a:t>define</a:t>
            </a:r>
            <a:r>
              <a:rPr lang="fr-FR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</a:rPr>
              <a:t> 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fr-FR" b="1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generic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 Animation Unit </a:t>
            </a:r>
            <a:r>
              <a:rPr lang="fr-FR" dirty="0" smtClean="0">
                <a:latin typeface="Courier" pitchFamily="49" charset="0"/>
              </a:rPr>
              <a:t>APP-DAPP</a:t>
            </a:r>
            <a:r>
              <a:rPr lang="fr-FR" dirty="0" smtClean="0"/>
              <a:t> </a:t>
            </a:r>
            <a:r>
              <a:rPr lang="fr-F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that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fr-FR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Make</a:t>
            </a:r>
            <a:r>
              <a:rPr lang="fr-F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fr-FR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specific</a:t>
            </a:r>
            <a:r>
              <a:rPr lang="fr-F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element</a:t>
            </a:r>
            <a:endParaRPr lang="fr-FR" sz="1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fr-FR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Disappear</a:t>
            </a:r>
            <a:r>
              <a:rPr lang="fr-F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from</a:t>
            </a:r>
            <a:r>
              <a:rPr lang="fr-F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a location, and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fr-FR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Appear</a:t>
            </a:r>
            <a:r>
              <a:rPr lang="fr-F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into</a:t>
            </a:r>
            <a:r>
              <a:rPr lang="fr-F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another</a:t>
            </a:r>
            <a:r>
              <a:rPr lang="fr-F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location</a:t>
            </a:r>
            <a:endParaRPr lang="en-US" sz="1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rtl="0"/>
            <a:endParaRPr lang="en-US" b="0" dirty="0" smtClean="0">
              <a:effectLst/>
            </a:endParaRPr>
          </a:p>
          <a:p>
            <a:r>
              <a:rPr lang="en-US" b="0" dirty="0" smtClean="0">
                <a:effectLst/>
              </a:rPr>
              <a:t/>
            </a:r>
            <a:br>
              <a:rPr lang="en-US" b="0" dirty="0" smtClean="0">
                <a:effectLst/>
              </a:rPr>
            </a:br>
            <a:r>
              <a:rPr lang="en-US" b="0" dirty="0" smtClean="0">
                <a:effectLst/>
              </a:rPr>
              <a:t/>
            </a:r>
            <a:br>
              <a:rPr lang="en-US" b="0" dirty="0" smtClean="0">
                <a:effectLst/>
              </a:rPr>
            </a:br>
            <a:r>
              <a:rPr lang="en-US" b="0" dirty="0" smtClean="0">
                <a:effectLst/>
              </a:rPr>
              <a:t/>
            </a:r>
            <a:br>
              <a:rPr lang="en-US" b="0" dirty="0" smtClean="0">
                <a:effectLst/>
              </a:rPr>
            </a:br>
            <a:r>
              <a:rPr lang="en-US" b="0" dirty="0" smtClean="0">
                <a:effectLst/>
              </a:rPr>
              <a:t/>
            </a:r>
            <a:br>
              <a:rPr lang="en-US" b="0" dirty="0" smtClean="0">
                <a:effectLst/>
              </a:rPr>
            </a:b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02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EDAF1F9-39BD-564C-A57A-FCBAE9EEBE01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pPr marL="0" marR="0" lvl="0" indent="0" algn="r" defTabSz="93027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273208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95250" y="742950"/>
            <a:ext cx="6604000" cy="371475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fr-BE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The </a:t>
            </a:r>
            <a:r>
              <a:rPr lang="fr-BE" sz="1200" b="0" i="0" u="none" strike="noStrike" kern="120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bloxk</a:t>
            </a:r>
            <a:r>
              <a:rPr lang="fr-BE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of animation </a:t>
            </a:r>
            <a:r>
              <a:rPr lang="fr-BE" sz="1200" b="0" i="0" u="none" strike="noStrike" kern="120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can</a:t>
            </a:r>
            <a:r>
              <a:rPr lang="fr-BE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</a:t>
            </a:r>
            <a:r>
              <a:rPr lang="fr-BE" sz="1200" b="0" i="0" u="none" strike="noStrike" kern="120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be</a:t>
            </a:r>
            <a:r>
              <a:rPr lang="fr-BE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</a:t>
            </a:r>
            <a:r>
              <a:rPr lang="fr-BE" sz="1200" b="0" i="0" u="none" strike="noStrike" kern="120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composed</a:t>
            </a:r>
            <a:r>
              <a:rPr lang="fr-BE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 to </a:t>
            </a:r>
            <a:r>
              <a:rPr lang="fr-BE" sz="1200" b="0" i="0" u="none" strike="noStrike" kern="120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animate</a:t>
            </a:r>
            <a:r>
              <a:rPr lang="fr-BE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  the TU  </a:t>
            </a:r>
            <a:r>
              <a:rPr lang="fr-BE" sz="1200" b="0" i="0" u="none" strike="noStrike" kern="120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fire</a:t>
            </a:r>
            <a:r>
              <a:rPr lang="fr-BE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</a:t>
            </a:r>
            <a:r>
              <a:rPr lang="fr-BE" sz="1200" b="0" i="0" u="none" strike="noStrike" kern="120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defined</a:t>
            </a:r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</a:t>
            </a:r>
            <a:r>
              <a:rPr lang="fr-BE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inside</a:t>
            </a:r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the transformation </a:t>
            </a:r>
            <a:r>
              <a:rPr lang="fr-BE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accept</a:t>
            </a:r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</a:t>
            </a:r>
          </a:p>
          <a:p>
            <a:pPr rtl="0"/>
            <a:endParaRPr lang="fr-BE" sz="1200" b="0" i="0" u="none" strike="noStrike" kern="1200" baseline="0" dirty="0" smtClean="0">
              <a:solidFill>
                <a:schemeClr val="tx1"/>
              </a:solidFill>
              <a:effectLst/>
              <a:latin typeface="Arial" pitchFamily="-107" charset="0"/>
              <a:ea typeface="ＭＳ Ｐゴシック" charset="0"/>
              <a:cs typeface="ＭＳ Ｐゴシック" charset="0"/>
            </a:endParaRPr>
          </a:p>
          <a:p>
            <a:pPr rtl="0"/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To </a:t>
            </a:r>
            <a:r>
              <a:rPr lang="fr-BE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desining</a:t>
            </a:r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</a:t>
            </a:r>
            <a:r>
              <a:rPr lang="fr-BE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this</a:t>
            </a:r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</a:t>
            </a:r>
            <a:r>
              <a:rPr lang="fr-BE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naimation</a:t>
            </a:r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, </a:t>
            </a:r>
            <a:r>
              <a:rPr lang="fr-BE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we</a:t>
            </a:r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use the block </a:t>
            </a:r>
            <a:r>
              <a:rPr lang="fr-BE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depeat</a:t>
            </a:r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and </a:t>
            </a:r>
            <a:r>
              <a:rPr lang="fr-BE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appear</a:t>
            </a:r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to </a:t>
            </a:r>
            <a:r>
              <a:rPr lang="fr-BE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depeapar</a:t>
            </a:r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the </a:t>
            </a:r>
            <a:r>
              <a:rPr lang="fr-BE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tochens</a:t>
            </a:r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</a:t>
            </a:r>
            <a:r>
              <a:rPr lang="fr-BE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from</a:t>
            </a:r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the </a:t>
            </a:r>
            <a:r>
              <a:rPr lang="fr-BE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current</a:t>
            </a:r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location and </a:t>
            </a:r>
            <a:r>
              <a:rPr lang="fr-BE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appear</a:t>
            </a:r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</a:t>
            </a:r>
            <a:r>
              <a:rPr lang="fr-BE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its</a:t>
            </a:r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in the </a:t>
            </a:r>
            <a:r>
              <a:rPr lang="fr-BE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target</a:t>
            </a:r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place </a:t>
            </a:r>
          </a:p>
          <a:p>
            <a:pPr rtl="0"/>
            <a:endParaRPr lang="fr-BE" sz="1200" b="0" i="0" u="none" strike="noStrike" kern="1200" baseline="0" dirty="0" smtClean="0">
              <a:solidFill>
                <a:schemeClr val="tx1"/>
              </a:solidFill>
              <a:effectLst/>
              <a:latin typeface="Arial" pitchFamily="-107" charset="0"/>
              <a:ea typeface="ＭＳ Ｐゴシック" charset="0"/>
              <a:cs typeface="ＭＳ Ｐゴシック" charset="0"/>
            </a:endParaRPr>
          </a:p>
          <a:p>
            <a:pPr rtl="0"/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The second block </a:t>
            </a:r>
            <a:r>
              <a:rPr lang="fr-BE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aof</a:t>
            </a:r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animation </a:t>
            </a:r>
            <a:r>
              <a:rPr lang="fr-BE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animation</a:t>
            </a:r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</a:t>
            </a:r>
            <a:r>
              <a:rPr lang="fr-BE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is</a:t>
            </a:r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</a:t>
            </a:r>
            <a:r>
              <a:rPr lang="fr-BE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start</a:t>
            </a:r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by </a:t>
            </a:r>
            <a:r>
              <a:rPr lang="fr-BE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haliting</a:t>
            </a:r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the </a:t>
            </a:r>
            <a:r>
              <a:rPr lang="fr-BE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tockens</a:t>
            </a:r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in the </a:t>
            </a:r>
            <a:r>
              <a:rPr lang="fr-BE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current</a:t>
            </a:r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</a:t>
            </a:r>
            <a:r>
              <a:rPr lang="fr-BE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plac</a:t>
            </a:r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</a:t>
            </a:r>
            <a:r>
              <a:rPr lang="fr-BE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flowing</a:t>
            </a:r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by </a:t>
            </a:r>
            <a:r>
              <a:rPr lang="fr-BE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sliding</a:t>
            </a:r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</a:t>
            </a:r>
            <a:r>
              <a:rPr lang="fr-BE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its</a:t>
            </a:r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</a:t>
            </a:r>
            <a:r>
              <a:rPr lang="fr-BE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into</a:t>
            </a:r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the </a:t>
            </a:r>
            <a:r>
              <a:rPr lang="fr-BE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targer</a:t>
            </a:r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place </a:t>
            </a:r>
          </a:p>
          <a:p>
            <a:pPr rtl="0"/>
            <a:endParaRPr lang="fr-BE" sz="1200" b="0" i="0" u="none" strike="noStrike" kern="1200" dirty="0" smtClean="0">
              <a:solidFill>
                <a:schemeClr val="tx1"/>
              </a:solidFill>
              <a:effectLst/>
              <a:latin typeface="Arial" pitchFamily="-107" charset="0"/>
              <a:ea typeface="ＭＳ Ｐゴシック" charset="0"/>
              <a:cs typeface="ＭＳ Ｐゴシック" charset="0"/>
            </a:endParaRPr>
          </a:p>
          <a:p>
            <a:pPr rtl="0"/>
            <a:r>
              <a:rPr lang="fr-BE" sz="1200" b="0" i="0" u="none" strike="noStrike" kern="120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Considere</a:t>
            </a:r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the transformation </a:t>
            </a:r>
            <a:r>
              <a:rPr lang="fr-BE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fire</a:t>
            </a:r>
            <a:endParaRPr lang="fr-BE" sz="1200" b="0" i="0" u="none" strike="noStrike" kern="1200" baseline="0" dirty="0" smtClean="0">
              <a:solidFill>
                <a:schemeClr val="tx1"/>
              </a:solidFill>
              <a:effectLst/>
              <a:latin typeface="Arial" pitchFamily="-107" charset="0"/>
              <a:ea typeface="ＭＳ Ｐゴシック" charset="0"/>
              <a:cs typeface="ＭＳ Ｐゴシック" charset="0"/>
            </a:endParaRPr>
          </a:p>
          <a:p>
            <a:pPr rtl="0"/>
            <a:r>
              <a:rPr lang="fr-BE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We</a:t>
            </a:r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</a:t>
            </a:r>
            <a:r>
              <a:rPr lang="fr-BE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can</a:t>
            </a:r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</a:t>
            </a:r>
            <a:r>
              <a:rPr lang="fr-BE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define</a:t>
            </a:r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</a:t>
            </a:r>
            <a:r>
              <a:rPr lang="fr-BE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severall</a:t>
            </a:r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animations for </a:t>
            </a:r>
            <a:r>
              <a:rPr lang="fr-BE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this</a:t>
            </a:r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transformation unit</a:t>
            </a:r>
          </a:p>
          <a:p>
            <a:pPr rtl="0"/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An animation </a:t>
            </a:r>
            <a:r>
              <a:rPr lang="fr-BE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can</a:t>
            </a:r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</a:t>
            </a:r>
            <a:r>
              <a:rPr lang="fr-BE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be</a:t>
            </a:r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</a:t>
            </a:r>
            <a:r>
              <a:rPr lang="fr-BE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create</a:t>
            </a:r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by </a:t>
            </a:r>
            <a:r>
              <a:rPr lang="fr-BE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composting</a:t>
            </a:r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the primitive components </a:t>
            </a:r>
          </a:p>
          <a:p>
            <a:pPr rtl="0"/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The first animation </a:t>
            </a:r>
            <a:r>
              <a:rPr lang="fr-BE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is</a:t>
            </a:r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the composition of </a:t>
            </a:r>
            <a:r>
              <a:rPr lang="fr-BE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deapear</a:t>
            </a:r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</a:t>
            </a:r>
            <a:r>
              <a:rPr lang="fr-BE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tockand</a:t>
            </a:r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and </a:t>
            </a:r>
            <a:r>
              <a:rPr lang="fr-BE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appear</a:t>
            </a:r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</a:t>
            </a:r>
            <a:r>
              <a:rPr lang="fr-BE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tocken</a:t>
            </a:r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on the second place</a:t>
            </a:r>
          </a:p>
          <a:p>
            <a:pPr rtl="0"/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The second </a:t>
            </a:r>
            <a:r>
              <a:rPr lang="fr-BE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animaion</a:t>
            </a:r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 </a:t>
            </a:r>
            <a:r>
              <a:rPr lang="fr-BE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is</a:t>
            </a:r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</a:t>
            </a:r>
            <a:r>
              <a:rPr lang="fr-BE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hilght</a:t>
            </a:r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the </a:t>
            </a:r>
            <a:r>
              <a:rPr lang="fr-BE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tolens</a:t>
            </a:r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</a:t>
            </a:r>
            <a:r>
              <a:rPr lang="fr-BE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flowed</a:t>
            </a:r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by the </a:t>
            </a:r>
            <a:r>
              <a:rPr lang="fr-BE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sliding</a:t>
            </a:r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to the </a:t>
            </a:r>
            <a:r>
              <a:rPr lang="fr-BE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target</a:t>
            </a:r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place</a:t>
            </a:r>
          </a:p>
          <a:p>
            <a:pPr rtl="0"/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----</a:t>
            </a:r>
          </a:p>
          <a:p>
            <a:pPr rtl="0"/>
            <a:endParaRPr lang="fr-BE" sz="1200" b="0" i="0" u="none" strike="noStrike" kern="1200" baseline="0" dirty="0" smtClean="0">
              <a:solidFill>
                <a:schemeClr val="tx1"/>
              </a:solidFill>
              <a:effectLst/>
              <a:latin typeface="Arial" pitchFamily="-107" charset="0"/>
              <a:ea typeface="ＭＳ Ｐゴシック" charset="0"/>
              <a:cs typeface="ＭＳ Ｐゴシック" charset="0"/>
            </a:endParaRPr>
          </a:p>
          <a:p>
            <a:pPr rtl="0"/>
            <a:endParaRPr lang="fr-BE" sz="1200" b="0" i="0" u="none" strike="noStrike" kern="1200" baseline="0" dirty="0" smtClean="0">
              <a:solidFill>
                <a:schemeClr val="tx1"/>
              </a:solidFill>
              <a:effectLst/>
              <a:latin typeface="Arial" pitchFamily="-107" charset="0"/>
              <a:ea typeface="ＭＳ Ｐゴシック" charset="0"/>
              <a:cs typeface="ＭＳ Ｐゴシック" charset="0"/>
            </a:endParaRPr>
          </a:p>
          <a:p>
            <a:pPr rtl="0"/>
            <a:endParaRPr lang="fr-BE" sz="1200" b="0" i="0" u="none" strike="noStrike" kern="1200" dirty="0" smtClean="0">
              <a:solidFill>
                <a:schemeClr val="tx1"/>
              </a:solidFill>
              <a:effectLst/>
              <a:latin typeface="Arial" pitchFamily="-107" charset="0"/>
              <a:ea typeface="ＭＳ Ｐゴシック" charset="0"/>
              <a:cs typeface="ＭＳ Ｐゴシック" charset="0"/>
            </a:endParaRPr>
          </a:p>
          <a:p>
            <a:pPr rtl="0"/>
            <a:r>
              <a:rPr lang="fr-BE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On a des blocs </a:t>
            </a:r>
          </a:p>
          <a:p>
            <a:pPr rtl="0"/>
            <a:r>
              <a:rPr lang="fr-BE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On peut créer des animations d’une manière compositionnelle</a:t>
            </a:r>
          </a:p>
          <a:p>
            <a:pPr rtl="0"/>
            <a:r>
              <a:rPr lang="fr-BE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Une fois qu’on</a:t>
            </a:r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a la composition  -&gt; on peur créer a complexe animation</a:t>
            </a:r>
          </a:p>
          <a:p>
            <a:pPr rtl="0"/>
            <a:endParaRPr lang="en-US" sz="1200" b="0" i="0" u="none" strike="noStrike" kern="1200" dirty="0" smtClean="0">
              <a:solidFill>
                <a:schemeClr val="tx1"/>
              </a:solidFill>
              <a:effectLst/>
              <a:latin typeface="Arial" pitchFamily="-107" charset="0"/>
              <a:ea typeface="ＭＳ Ｐゴシック" charset="0"/>
              <a:cs typeface="ＭＳ Ｐゴシック" charset="0"/>
            </a:endParaRPr>
          </a:p>
          <a:p>
            <a:pPr rtl="0"/>
            <a:endParaRPr lang="en-US" sz="1200" b="0" i="0" u="none" strike="noStrike" kern="1200" dirty="0" smtClean="0">
              <a:solidFill>
                <a:schemeClr val="tx1"/>
              </a:solidFill>
              <a:effectLst/>
              <a:latin typeface="Arial" pitchFamily="-107" charset="0"/>
              <a:ea typeface="ＭＳ Ｐゴシック" charset="0"/>
              <a:cs typeface="ＭＳ Ｐゴシック" charset="0"/>
            </a:endParaRPr>
          </a:p>
          <a:p>
            <a:pPr rtl="0"/>
            <a:endParaRPr lang="en-US" sz="1200" b="0" i="0" u="none" strike="noStrike" kern="1200" dirty="0" smtClean="0">
              <a:solidFill>
                <a:schemeClr val="tx1"/>
              </a:solidFill>
              <a:effectLst/>
              <a:latin typeface="Arial" pitchFamily="-107" charset="0"/>
              <a:ea typeface="ＭＳ Ｐゴシック" charset="0"/>
              <a:cs typeface="ＭＳ Ｐゴシック" charset="0"/>
            </a:endParaRPr>
          </a:p>
          <a:p>
            <a:pPr rtl="0"/>
            <a:r>
              <a:rPr lang="fr-BE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-------------------------</a:t>
            </a:r>
            <a:endParaRPr lang="en-US" sz="1200" b="0" i="0" u="none" strike="noStrike" kern="1200" dirty="0" smtClean="0">
              <a:solidFill>
                <a:schemeClr val="tx1"/>
              </a:solidFill>
              <a:effectLst/>
              <a:latin typeface="Arial" pitchFamily="-107" charset="0"/>
              <a:ea typeface="ＭＳ Ｐゴシック" charset="0"/>
              <a:cs typeface="ＭＳ Ｐゴシック" charset="0"/>
            </a:endParaRP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- AU can be parametrized to support the reuse aspect.</a:t>
            </a:r>
            <a:endParaRPr lang="en-US" b="0" dirty="0" smtClean="0">
              <a:effectLst/>
            </a:endParaRPr>
          </a:p>
          <a:p>
            <a:pPr rtl="0"/>
            <a:r>
              <a:rPr lang="en-US" b="0" dirty="0" smtClean="0">
                <a:effectLst/>
              </a:rPr>
              <a:t/>
            </a:r>
            <a:br>
              <a:rPr lang="en-US" b="0" dirty="0" smtClean="0">
                <a:effectLst/>
              </a:rPr>
            </a:br>
            <a:r>
              <a:rPr lang="en-US" b="0" dirty="0" smtClean="0">
                <a:effectLst/>
              </a:rPr>
              <a:t>-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Here an example of move Right of Pacman, so the similar 	AU be duplicated by for all moves, just by parameterize the persona and the direction</a:t>
            </a:r>
            <a:endParaRPr lang="en-US" b="0" dirty="0" smtClean="0">
              <a:effectLst/>
            </a:endParaRPr>
          </a:p>
          <a:p>
            <a:pPr rtl="0"/>
            <a:endParaRPr lang="en-US" sz="1200" b="0" i="0" u="none" strike="noStrike" kern="1200" dirty="0" smtClean="0">
              <a:solidFill>
                <a:schemeClr val="tx1"/>
              </a:solidFill>
              <a:effectLst/>
              <a:latin typeface="Arial" pitchFamily="-107" charset="0"/>
              <a:ea typeface="ＭＳ Ｐゴシック" charset="0"/>
              <a:cs typeface="ＭＳ Ｐゴシック" charset="0"/>
            </a:endParaRP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- Also the optional parameter of  appear or disappear  frequency can be  used in order to show that the persona follows a specific path between CELLS </a:t>
            </a:r>
            <a:endParaRPr lang="en-US" b="0" dirty="0" smtClean="0">
              <a:effectLst/>
            </a:endParaRPr>
          </a:p>
          <a:p>
            <a:pPr rtl="0"/>
            <a:r>
              <a:rPr lang="en-US" b="0" dirty="0" smtClean="0">
                <a:effectLst/>
              </a:rPr>
              <a:t/>
            </a:r>
            <a:br>
              <a:rPr lang="en-US" b="0" dirty="0" smtClean="0">
                <a:effectLst/>
              </a:rPr>
            </a:br>
            <a:r>
              <a:rPr lang="en-US" b="0" dirty="0" smtClean="0">
                <a:effectLst/>
              </a:rPr>
              <a:t>-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This AU of move right can  be reused for other DSL, like fire token, in which Pacman is replaced by token and CELL is replaced by place </a:t>
            </a:r>
          </a:p>
          <a:p>
            <a:pPr rtl="0"/>
            <a:endParaRPr lang="en-US" sz="1200" b="0" i="0" u="none" strike="noStrike" kern="1200" dirty="0" smtClean="0">
              <a:solidFill>
                <a:schemeClr val="tx1"/>
              </a:solidFill>
              <a:effectLst/>
              <a:latin typeface="Arial" pitchFamily="-107" charset="0"/>
              <a:ea typeface="ＭＳ Ｐゴシック" charset="0"/>
            </a:endParaRPr>
          </a:p>
          <a:p>
            <a:pPr rtl="0"/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</a:rPr>
              <a:t>So,</a:t>
            </a:r>
            <a:r>
              <a:rPr lang="fr-FR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</a:rPr>
              <a:t> </a:t>
            </a:r>
            <a:r>
              <a:rPr lang="fr-FR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</a:rPr>
              <a:t>we</a:t>
            </a:r>
            <a:r>
              <a:rPr lang="fr-FR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</a:rPr>
              <a:t> must </a:t>
            </a:r>
            <a:r>
              <a:rPr lang="fr-FR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</a:rPr>
              <a:t>define</a:t>
            </a:r>
            <a:r>
              <a:rPr lang="fr-FR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</a:rPr>
              <a:t> 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fr-FR" b="1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generic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 Animation Unit </a:t>
            </a:r>
            <a:r>
              <a:rPr lang="fr-FR" dirty="0" smtClean="0">
                <a:latin typeface="Courier" pitchFamily="49" charset="0"/>
              </a:rPr>
              <a:t>APP-DAPP</a:t>
            </a:r>
            <a:r>
              <a:rPr lang="fr-FR" dirty="0" smtClean="0"/>
              <a:t> </a:t>
            </a:r>
            <a:r>
              <a:rPr lang="fr-F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that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fr-FR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Make</a:t>
            </a:r>
            <a:r>
              <a:rPr lang="fr-F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fr-FR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specific</a:t>
            </a:r>
            <a:r>
              <a:rPr lang="fr-F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element</a:t>
            </a:r>
            <a:endParaRPr lang="fr-FR" sz="1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fr-FR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Disappear</a:t>
            </a:r>
            <a:r>
              <a:rPr lang="fr-F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from</a:t>
            </a:r>
            <a:r>
              <a:rPr lang="fr-F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a location, and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fr-FR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Appear</a:t>
            </a:r>
            <a:r>
              <a:rPr lang="fr-F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into</a:t>
            </a:r>
            <a:r>
              <a:rPr lang="fr-F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another</a:t>
            </a:r>
            <a:r>
              <a:rPr lang="fr-F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location</a:t>
            </a:r>
            <a:endParaRPr lang="en-US" sz="1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rtl="0"/>
            <a:endParaRPr lang="en-US" b="0" dirty="0" smtClean="0">
              <a:effectLst/>
            </a:endParaRPr>
          </a:p>
          <a:p>
            <a:r>
              <a:rPr lang="en-US" b="0" dirty="0" smtClean="0">
                <a:effectLst/>
              </a:rPr>
              <a:t/>
            </a:r>
            <a:br>
              <a:rPr lang="en-US" b="0" dirty="0" smtClean="0">
                <a:effectLst/>
              </a:rPr>
            </a:br>
            <a:r>
              <a:rPr lang="en-US" b="0" dirty="0" smtClean="0">
                <a:effectLst/>
              </a:rPr>
              <a:t/>
            </a:r>
            <a:br>
              <a:rPr lang="en-US" b="0" dirty="0" smtClean="0">
                <a:effectLst/>
              </a:rPr>
            </a:br>
            <a:r>
              <a:rPr lang="en-US" b="0" dirty="0" smtClean="0">
                <a:effectLst/>
              </a:rPr>
              <a:t/>
            </a:r>
            <a:br>
              <a:rPr lang="en-US" b="0" dirty="0" smtClean="0">
                <a:effectLst/>
              </a:rPr>
            </a:br>
            <a:r>
              <a:rPr lang="en-US" b="0" dirty="0" smtClean="0">
                <a:effectLst/>
              </a:rPr>
              <a:t/>
            </a:r>
            <a:br>
              <a:rPr lang="en-US" b="0" dirty="0" smtClean="0">
                <a:effectLst/>
              </a:rPr>
            </a:b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02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EDAF1F9-39BD-564C-A57A-FCBAE9EEBE01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pPr marL="0" marR="0" lvl="0" indent="0" algn="r" defTabSz="93027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705076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95250" y="742950"/>
            <a:ext cx="6604000" cy="371475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rtl="0">
              <a:buFontTx/>
              <a:buChar char="-"/>
            </a:pP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Now For AU Scheduling, we have two main Theoretical Approaches</a:t>
            </a:r>
          </a:p>
          <a:p>
            <a:pPr marL="0" indent="0" rtl="0">
              <a:buFontTx/>
              <a:buNone/>
            </a:pPr>
            <a:endParaRPr lang="en-US" b="0" dirty="0" smtClean="0">
              <a:effectLst/>
            </a:endParaRP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- The first the Scheduling is Embedding  the scheduling inside  the UAs, this means that defined inside each unit animation using pre-condition and post-condition of each unit animation</a:t>
            </a:r>
            <a:endParaRPr lang="en-US" b="0" dirty="0" smtClean="0">
              <a:effectLst/>
            </a:endParaRPr>
          </a:p>
          <a:p>
            <a:pPr rtl="0"/>
            <a:r>
              <a:rPr lang="en-US" b="0" dirty="0" smtClean="0">
                <a:effectLst/>
              </a:rPr>
              <a:t/>
            </a:r>
            <a:br>
              <a:rPr lang="en-US" b="0" dirty="0" smtClean="0">
                <a:effectLst/>
              </a:rPr>
            </a:b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- The second method is to define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combinators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  of sequential and parallel mode outside of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Uas</a:t>
            </a:r>
            <a:endParaRPr lang="en-US" sz="1200" b="0" i="0" u="none" strike="noStrike" kern="1200" dirty="0" smtClean="0">
              <a:solidFill>
                <a:schemeClr val="tx1"/>
              </a:solidFill>
              <a:effectLst/>
              <a:latin typeface="Arial" pitchFamily="-107" charset="0"/>
              <a:ea typeface="ＭＳ Ｐゴシック" charset="0"/>
              <a:cs typeface="ＭＳ Ｐゴシック" charset="0"/>
            </a:endParaRPr>
          </a:p>
          <a:p>
            <a:pPr marL="171450" indent="-171450" rtl="0">
              <a:buFontTx/>
              <a:buChar char="-"/>
            </a:pPr>
            <a:endParaRPr lang="fr-BE" sz="1200" b="0" i="0" u="none" strike="noStrike" kern="1200" dirty="0" smtClean="0">
              <a:solidFill>
                <a:schemeClr val="tx1"/>
              </a:solidFill>
              <a:effectLst/>
              <a:latin typeface="Arial" pitchFamily="-107" charset="0"/>
              <a:ea typeface="ＭＳ Ｐゴシック" charset="0"/>
              <a:cs typeface="ＭＳ Ｐゴシック" charset="0"/>
            </a:endParaRPr>
          </a:p>
          <a:p>
            <a:pPr marL="171450" indent="-171450" rtl="0">
              <a:buFontTx/>
              <a:buChar char="-"/>
            </a:pPr>
            <a:endParaRPr lang="fr-BE" sz="1200" b="0" i="0" u="none" strike="noStrike" kern="1200" dirty="0" smtClean="0">
              <a:solidFill>
                <a:schemeClr val="tx1"/>
              </a:solidFill>
              <a:effectLst/>
              <a:latin typeface="Arial" pitchFamily="-107" charset="0"/>
              <a:ea typeface="ＭＳ Ｐゴシック" charset="0"/>
              <a:cs typeface="ＭＳ Ｐゴシック" charset="0"/>
            </a:endParaRPr>
          </a:p>
          <a:p>
            <a:pPr marL="171450" indent="-171450" rtl="0">
              <a:buFontTx/>
              <a:buChar char="-"/>
            </a:pPr>
            <a:endParaRPr lang="fr-BE" sz="1200" b="0" i="0" u="none" strike="noStrike" kern="1200" dirty="0" smtClean="0">
              <a:solidFill>
                <a:schemeClr val="tx1"/>
              </a:solidFill>
              <a:effectLst/>
              <a:latin typeface="Arial" pitchFamily="-107" charset="0"/>
              <a:ea typeface="ＭＳ Ｐゴシック" charset="0"/>
              <a:cs typeface="ＭＳ Ｐゴシック" charset="0"/>
            </a:endParaRPr>
          </a:p>
          <a:p>
            <a:pPr marL="171450" indent="-171450" rtl="0">
              <a:buFontTx/>
              <a:buChar char="-"/>
            </a:pPr>
            <a:endParaRPr lang="fr-BE" sz="1200" b="0" i="0" u="none" strike="noStrike" kern="1200" dirty="0" smtClean="0">
              <a:solidFill>
                <a:schemeClr val="tx1"/>
              </a:solidFill>
              <a:effectLst/>
              <a:latin typeface="Arial" pitchFamily="-107" charset="0"/>
              <a:ea typeface="ＭＳ Ｐゴシック" charset="0"/>
              <a:cs typeface="ＭＳ Ｐゴシック" charset="0"/>
            </a:endParaRPr>
          </a:p>
          <a:p>
            <a:pPr marL="171450" indent="-171450" rtl="0">
              <a:buFontTx/>
              <a:buChar char="-"/>
            </a:pPr>
            <a:r>
              <a:rPr lang="fr-BE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La logique de l’animation:</a:t>
            </a:r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</a:t>
            </a:r>
            <a:r>
              <a:rPr lang="fr-BE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separer</a:t>
            </a:r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les </a:t>
            </a:r>
            <a:r>
              <a:rPr lang="fr-BE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elemnts</a:t>
            </a:r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graphique sue le quel elle s’applique </a:t>
            </a:r>
          </a:p>
          <a:p>
            <a:pPr marL="171450" indent="-171450" rtl="0">
              <a:buFontTx/>
              <a:buChar char="-"/>
            </a:pPr>
            <a:r>
              <a:rPr lang="fr-BE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Les^paramètres</a:t>
            </a:r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qui </a:t>
            </a:r>
            <a:r>
              <a:rPr lang="fr-BE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gere</a:t>
            </a:r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la logique pour l’appliquer </a:t>
            </a:r>
            <a:endParaRPr lang="en-US" sz="1200" b="0" i="0" u="none" strike="noStrike" kern="1200" dirty="0" smtClean="0">
              <a:solidFill>
                <a:schemeClr val="tx1"/>
              </a:solidFill>
              <a:effectLst/>
              <a:latin typeface="Arial" pitchFamily="-107" charset="0"/>
              <a:ea typeface="ＭＳ Ｐゴシック" charset="0"/>
              <a:cs typeface="ＭＳ Ｐゴシック" charset="0"/>
            </a:endParaRPr>
          </a:p>
          <a:p>
            <a:pPr marL="171450" indent="-171450" rtl="0">
              <a:buFontTx/>
              <a:buChar char="-"/>
            </a:pPr>
            <a:endParaRPr lang="en-US" sz="1200" b="0" i="0" u="none" strike="noStrike" kern="1200" dirty="0" smtClean="0">
              <a:solidFill>
                <a:schemeClr val="tx1"/>
              </a:solidFill>
              <a:effectLst/>
              <a:latin typeface="Arial" pitchFamily="-107" charset="0"/>
              <a:ea typeface="ＭＳ Ｐゴシック" charset="0"/>
              <a:cs typeface="ＭＳ Ｐゴシック" charset="0"/>
            </a:endParaRPr>
          </a:p>
          <a:p>
            <a:pPr marL="171450" indent="-171450" rtl="0">
              <a:buFontTx/>
              <a:buChar char="-"/>
            </a:pPr>
            <a:endParaRPr lang="en-US" sz="1200" b="0" i="0" u="none" strike="noStrike" kern="1200" dirty="0" smtClean="0">
              <a:solidFill>
                <a:schemeClr val="tx1"/>
              </a:solidFill>
              <a:effectLst/>
              <a:latin typeface="Arial" pitchFamily="-107" charset="0"/>
              <a:ea typeface="ＭＳ Ｐゴシック" charset="0"/>
              <a:cs typeface="ＭＳ Ｐゴシック" charset="0"/>
            </a:endParaRPr>
          </a:p>
          <a:p>
            <a:pPr rtl="0"/>
            <a:endParaRPr lang="fr-BE" sz="1200" b="0" i="0" u="none" strike="noStrike" kern="1200" dirty="0" smtClean="0">
              <a:solidFill>
                <a:schemeClr val="tx1"/>
              </a:solidFill>
              <a:effectLst/>
              <a:latin typeface="Arial" pitchFamily="-107" charset="0"/>
              <a:ea typeface="ＭＳ Ｐゴシック" charset="0"/>
            </a:endParaRPr>
          </a:p>
          <a:p>
            <a:pPr rtl="0"/>
            <a:endParaRPr lang="fr-BE" sz="1200" b="0" i="0" u="none" strike="noStrike" kern="1200" dirty="0" smtClean="0">
              <a:solidFill>
                <a:schemeClr val="tx1"/>
              </a:solidFill>
              <a:effectLst/>
              <a:latin typeface="Arial" pitchFamily="-107" charset="0"/>
              <a:ea typeface="ＭＳ Ｐゴシック" charset="0"/>
            </a:endParaRPr>
          </a:p>
          <a:p>
            <a:pPr rtl="0"/>
            <a:r>
              <a:rPr lang="fr-BE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</a:rPr>
              <a:t>-------</a:t>
            </a:r>
          </a:p>
          <a:p>
            <a:pPr rtl="0"/>
            <a:r>
              <a:rPr lang="fr-BE" sz="1200" b="0" i="0" u="none" strike="noStrike" kern="120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</a:rPr>
              <a:t>Now</a:t>
            </a:r>
            <a:r>
              <a:rPr lang="fr-BE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</a:rPr>
              <a:t> </a:t>
            </a:r>
            <a:r>
              <a:rPr lang="fr-BE" sz="1200" b="0" i="0" u="none" strike="noStrike" kern="120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</a:rPr>
              <a:t>we</a:t>
            </a:r>
            <a:r>
              <a:rPr lang="fr-BE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</a:rPr>
              <a:t> </a:t>
            </a:r>
            <a:r>
              <a:rPr lang="fr-BE" sz="1200" b="0" i="0" u="none" strike="noStrike" kern="120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</a:rPr>
              <a:t>try</a:t>
            </a:r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</a:rPr>
              <a:t> to </a:t>
            </a:r>
            <a:r>
              <a:rPr lang="fr-BE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</a:rPr>
              <a:t>construct</a:t>
            </a:r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</a:rPr>
              <a:t> </a:t>
            </a:r>
            <a:r>
              <a:rPr lang="fr-BE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</a:rPr>
              <a:t>this</a:t>
            </a:r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</a:rPr>
              <a:t> animation ( nous allons essayer de construire cette animation)</a:t>
            </a:r>
          </a:p>
          <a:p>
            <a:pPr rtl="0"/>
            <a:r>
              <a:rPr lang="fr-BE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</a:rPr>
              <a:t>Desapear</a:t>
            </a:r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</a:rPr>
              <a:t>/ </a:t>
            </a:r>
            <a:r>
              <a:rPr lang="fr-BE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</a:rPr>
              <a:t>appear</a:t>
            </a:r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</a:rPr>
              <a:t>, </a:t>
            </a:r>
            <a:r>
              <a:rPr lang="fr-BE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</a:rPr>
              <a:t>deplacer</a:t>
            </a:r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</a:rPr>
              <a:t> et clignoter </a:t>
            </a:r>
            <a:endParaRPr lang="en-US" b="0" dirty="0" smtClean="0">
              <a:effectLst/>
            </a:endParaRPr>
          </a:p>
          <a:p>
            <a:r>
              <a:rPr lang="en-US" b="0" dirty="0" smtClean="0">
                <a:effectLst/>
              </a:rPr>
              <a:t/>
            </a:r>
            <a:br>
              <a:rPr lang="en-US" b="0" dirty="0" smtClean="0">
                <a:effectLst/>
              </a:rPr>
            </a:br>
            <a:r>
              <a:rPr lang="en-US" b="0" dirty="0" smtClean="0">
                <a:effectLst/>
              </a:rPr>
              <a:t/>
            </a:r>
            <a:br>
              <a:rPr lang="en-US" b="0" dirty="0" smtClean="0">
                <a:effectLst/>
              </a:rPr>
            </a:br>
            <a:r>
              <a:rPr lang="en-US" b="0" dirty="0" smtClean="0">
                <a:effectLst/>
              </a:rPr>
              <a:t/>
            </a:r>
            <a:br>
              <a:rPr lang="en-US" b="0" dirty="0" smtClean="0">
                <a:effectLst/>
              </a:rPr>
            </a:b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02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EDAF1F9-39BD-564C-A57A-FCBAE9EEBE01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pPr marL="0" marR="0" lvl="0" indent="0" algn="r" defTabSz="93027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63099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95250" y="742950"/>
            <a:ext cx="6604000" cy="371475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200" b="1" dirty="0" smtClean="0">
                <a:solidFill>
                  <a:srgbClr val="0000CC"/>
                </a:solidFill>
                <a:latin typeface="Franklin Gothic Demi" panose="020B0703020102020204" pitchFamily="34" charset="0"/>
                <a:sym typeface="Wingdings" panose="05000000000000000000" pitchFamily="2" charset="2"/>
              </a:rPr>
              <a:t>Need a DSL for </a:t>
            </a:r>
            <a:r>
              <a:rPr lang="en-US" sz="1200" b="1" dirty="0" smtClean="0">
                <a:solidFill>
                  <a:srgbClr val="FF0000"/>
                </a:solidFill>
                <a:latin typeface="Franklin Gothic Demi" panose="020B0703020102020204" pitchFamily="34" charset="0"/>
                <a:sym typeface="Wingdings" panose="05000000000000000000" pitchFamily="2" charset="2"/>
              </a:rPr>
              <a:t>les </a:t>
            </a:r>
            <a:r>
              <a:rPr lang="en-US" sz="1200" b="1" dirty="0" err="1" smtClean="0">
                <a:solidFill>
                  <a:srgbClr val="FF0000"/>
                </a:solidFill>
                <a:latin typeface="Franklin Gothic Demi" panose="020B0703020102020204" pitchFamily="34" charset="0"/>
                <a:sym typeface="Wingdings" panose="05000000000000000000" pitchFamily="2" charset="2"/>
              </a:rPr>
              <a:t>effets</a:t>
            </a:r>
            <a:r>
              <a:rPr lang="en-US" sz="1200" b="1" dirty="0" smtClean="0">
                <a:solidFill>
                  <a:srgbClr val="FF0000"/>
                </a:solidFill>
                <a:latin typeface="Franklin Gothic Demi" panose="020B0703020102020204" pitchFamily="34" charset="0"/>
                <a:sym typeface="Wingdings" panose="05000000000000000000" pitchFamily="2" charset="2"/>
              </a:rPr>
              <a:t> 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fr-BE" sz="1200" b="1" dirty="0" smtClean="0">
                <a:solidFill>
                  <a:srgbClr val="0000CC"/>
                </a:solidFill>
                <a:latin typeface="Franklin Gothic Demi" panose="020B0703020102020204" pitchFamily="34" charset="0"/>
                <a:sym typeface="Wingdings" panose="05000000000000000000" pitchFamily="2" charset="2"/>
              </a:rPr>
              <a:t>A DSL for </a:t>
            </a:r>
            <a:r>
              <a:rPr lang="fr-BE" sz="1200" b="1" dirty="0" err="1" smtClean="0">
                <a:solidFill>
                  <a:srgbClr val="FF0000"/>
                </a:solidFill>
                <a:latin typeface="Franklin Gothic Demi" panose="020B0703020102020204" pitchFamily="34" charset="0"/>
                <a:sym typeface="Wingdings" panose="05000000000000000000" pitchFamily="2" charset="2"/>
              </a:rPr>
              <a:t>Mapping</a:t>
            </a:r>
            <a:r>
              <a:rPr lang="fr-BE" sz="1200" b="1" dirty="0" smtClean="0">
                <a:solidFill>
                  <a:srgbClr val="FF0000"/>
                </a:solidFill>
                <a:latin typeface="Franklin Gothic Demi" panose="020B0703020102020204" pitchFamily="34" charset="0"/>
                <a:sym typeface="Wingdings" panose="05000000000000000000" pitchFamily="2" charset="2"/>
              </a:rPr>
              <a:t> </a:t>
            </a:r>
            <a:r>
              <a:rPr lang="fr-BE" sz="1200" b="1" dirty="0" err="1" smtClean="0">
                <a:solidFill>
                  <a:srgbClr val="FF0000"/>
                </a:solidFill>
                <a:latin typeface="Franklin Gothic Demi" panose="020B0703020102020204" pitchFamily="34" charset="0"/>
                <a:sym typeface="Wingdings" panose="05000000000000000000" pitchFamily="2" charset="2"/>
              </a:rPr>
              <a:t>Element</a:t>
            </a:r>
            <a:r>
              <a:rPr lang="fr-BE" sz="1200" b="1" dirty="0" smtClean="0">
                <a:solidFill>
                  <a:srgbClr val="FF0000"/>
                </a:solidFill>
                <a:latin typeface="Franklin Gothic Demi" panose="020B0703020102020204" pitchFamily="34" charset="0"/>
                <a:sym typeface="Wingdings" panose="05000000000000000000" pitchFamily="2" charset="2"/>
              </a:rPr>
              <a:t> </a:t>
            </a:r>
            <a:r>
              <a:rPr lang="fr-BE" sz="1200" b="1" dirty="0" err="1" smtClean="0">
                <a:solidFill>
                  <a:srgbClr val="FF0000"/>
                </a:solidFill>
                <a:latin typeface="Franklin Gothic Demi" panose="020B0703020102020204" pitchFamily="34" charset="0"/>
                <a:sym typeface="Wingdings" panose="05000000000000000000" pitchFamily="2" charset="2"/>
              </a:rPr>
              <a:t>with</a:t>
            </a:r>
            <a:r>
              <a:rPr lang="fr-BE" sz="1200" b="1" dirty="0" smtClean="0">
                <a:solidFill>
                  <a:srgbClr val="FF0000"/>
                </a:solidFill>
                <a:latin typeface="Franklin Gothic Demi" panose="020B0703020102020204" pitchFamily="34" charset="0"/>
                <a:sym typeface="Wingdings" panose="05000000000000000000" pitchFamily="2" charset="2"/>
              </a:rPr>
              <a:t> les effets  avec les deux possibilité 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fr-BE" sz="1200" b="1" dirty="0" smtClean="0">
                <a:solidFill>
                  <a:srgbClr val="FF0000"/>
                </a:solidFill>
                <a:latin typeface="Franklin Gothic Demi" panose="020B0703020102020204" pitchFamily="34" charset="0"/>
                <a:sym typeface="Wingdings" panose="05000000000000000000" pitchFamily="2" charset="2"/>
              </a:rPr>
              <a:t>DSL pour UA </a:t>
            </a:r>
            <a:r>
              <a:rPr lang="fr-BE" sz="1200" b="1" dirty="0" err="1" smtClean="0">
                <a:solidFill>
                  <a:srgbClr val="FF0000"/>
                </a:solidFill>
                <a:latin typeface="Franklin Gothic Demi" panose="020B0703020102020204" pitchFamily="34" charset="0"/>
                <a:sym typeface="Wingdings" panose="05000000000000000000" pitchFamily="2" charset="2"/>
              </a:rPr>
              <a:t>sceduing</a:t>
            </a:r>
            <a:r>
              <a:rPr lang="fr-BE" sz="1200" b="1" dirty="0" smtClean="0">
                <a:solidFill>
                  <a:srgbClr val="FF0000"/>
                </a:solidFill>
                <a:latin typeface="Franklin Gothic Demi" panose="020B0703020102020204" pitchFamily="34" charset="0"/>
                <a:sym typeface="Wingdings" panose="05000000000000000000" pitchFamily="2" charset="2"/>
              </a:rPr>
              <a:t> ave les deux possibilités</a:t>
            </a:r>
            <a:endParaRPr lang="fr-FR" sz="1200" b="1" dirty="0">
              <a:solidFill>
                <a:srgbClr val="FF0000"/>
              </a:solidFill>
              <a:latin typeface="Franklin Gothic Demi" panose="020B0703020102020204" pitchFamily="34" charset="0"/>
              <a:sym typeface="Wingdings" panose="05000000000000000000" pitchFamily="2" charset="2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02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EDAF1F9-39BD-564C-A57A-FCBAE9EEBE01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pPr marL="0" marR="0" lvl="0" indent="0" algn="r" defTabSz="93027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166897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95250" y="742950"/>
            <a:ext cx="6604000" cy="371475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The </a:t>
            </a:r>
            <a:r>
              <a:rPr lang="fr-FR" dirty="0" err="1" smtClean="0"/>
              <a:t>third</a:t>
            </a:r>
            <a:r>
              <a:rPr lang="fr-FR" dirty="0" smtClean="0"/>
              <a:t> challenge </a:t>
            </a:r>
            <a:r>
              <a:rPr lang="fr-FR" dirty="0" err="1" smtClean="0"/>
              <a:t>is</a:t>
            </a:r>
            <a:r>
              <a:rPr lang="fr-FR" dirty="0" smtClean="0"/>
              <a:t> how </a:t>
            </a:r>
            <a:r>
              <a:rPr lang="fr-FR" dirty="0" err="1" smtClean="0"/>
              <a:t>relating</a:t>
            </a:r>
            <a:r>
              <a:rPr lang="fr-FR" dirty="0" smtClean="0"/>
              <a:t> </a:t>
            </a:r>
            <a:r>
              <a:rPr lang="fr-FR" baseline="0" dirty="0" smtClean="0"/>
              <a:t>AU and TU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02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EDAF1F9-39BD-564C-A57A-FCBAE9EEBE01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pPr marL="0" marR="0" lvl="0" indent="0" algn="r" defTabSz="93027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289681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95250" y="742950"/>
            <a:ext cx="6604000" cy="371475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fr-FR" sz="1200" b="0" i="0" u="none" strike="noStrike" kern="120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Now</a:t>
            </a:r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</a:t>
            </a:r>
            <a:r>
              <a:rPr lang="fr-FR" sz="1200" b="0" i="0" u="none" strike="noStrike" kern="120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we</a:t>
            </a:r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</a:t>
            </a:r>
            <a:r>
              <a:rPr lang="fr-FR" sz="1200" b="0" i="0" u="none" strike="noStrike" kern="120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need</a:t>
            </a:r>
            <a:r>
              <a:rPr lang="fr-FR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t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o be able to notify the MA engine that a TU is currently executed, so the MA engine performs the animation.</a:t>
            </a:r>
            <a:endParaRPr lang="en-US" b="0" dirty="0" smtClean="0">
              <a:effectLst/>
            </a:endParaRP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Two problems here:</a:t>
            </a:r>
            <a:endParaRPr lang="en-US" b="0" dirty="0" smtClean="0">
              <a:effectLst/>
            </a:endParaRP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1.How do we locate relevant TUs inside the overall transformation?</a:t>
            </a:r>
            <a:endParaRPr lang="en-US" b="0" dirty="0" smtClean="0">
              <a:effectLst/>
            </a:endParaRP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2.What is the communication process between both engines?</a:t>
            </a:r>
            <a:endParaRPr lang="en-US" b="0" dirty="0" smtClean="0">
              <a:effectLst/>
            </a:endParaRPr>
          </a:p>
          <a:p>
            <a:pPr rtl="0"/>
            <a:r>
              <a:rPr lang="en-US" b="0" dirty="0" smtClean="0">
                <a:effectLst/>
              </a:rPr>
              <a:t/>
            </a:r>
            <a:br>
              <a:rPr lang="en-US" b="0" dirty="0" smtClean="0">
                <a:effectLst/>
              </a:rPr>
            </a:b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To solve the problem, we have proposed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to use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the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GeMoC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approach for debugging:</a:t>
            </a:r>
            <a:endParaRPr lang="en-US" b="0" dirty="0" smtClean="0">
              <a:effectLst/>
            </a:endParaRP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- Annotations for TU: This is used in a declarative way by the metaprogramming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paradigme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(e.g., the @Step annotation provided by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Kermeta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).</a:t>
            </a:r>
            <a:endParaRPr lang="en-US" b="0" dirty="0" smtClean="0">
              <a:effectLst/>
            </a:endParaRP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- Communication protocol based on Interactive Exploration Services provided by the most debugger of MT engine . </a:t>
            </a:r>
            <a:r>
              <a:rPr lang="en-US" sz="1200" b="0" i="1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This services helps to get the </a:t>
            </a:r>
            <a:r>
              <a:rPr lang="en-US" sz="1200" b="0" i="1" u="none" strike="noStrike" kern="120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the</a:t>
            </a:r>
            <a:r>
              <a:rPr lang="en-US" sz="1200" b="0" i="1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execution step and the  state model before and after execution of unit transformation</a:t>
            </a:r>
            <a:endParaRPr lang="en-US" b="0" dirty="0" smtClean="0">
              <a:effectLst/>
            </a:endParaRPr>
          </a:p>
          <a:p>
            <a:r>
              <a:rPr lang="en-US" b="0" dirty="0" smtClean="0">
                <a:effectLst/>
              </a:rPr>
              <a:t/>
            </a:r>
            <a:br>
              <a:rPr lang="en-US" b="0" dirty="0" smtClean="0">
                <a:effectLst/>
              </a:rPr>
            </a:br>
            <a:r>
              <a:rPr lang="en-US" b="0" dirty="0" smtClean="0">
                <a:effectLst/>
              </a:rPr>
              <a:t/>
            </a:r>
            <a:br>
              <a:rPr lang="en-US" b="0" dirty="0" smtClean="0">
                <a:effectLst/>
              </a:rPr>
            </a:br>
            <a:r>
              <a:rPr lang="en-US" b="0" dirty="0" smtClean="0">
                <a:effectLst/>
              </a:rPr>
              <a:t/>
            </a:r>
            <a:br>
              <a:rPr lang="en-US" b="0" dirty="0" smtClean="0">
                <a:effectLst/>
              </a:rPr>
            </a:br>
            <a:r>
              <a:rPr lang="en-US" b="0" dirty="0" smtClean="0">
                <a:effectLst/>
              </a:rPr>
              <a:t/>
            </a:r>
            <a:br>
              <a:rPr lang="en-US" b="0" dirty="0" smtClean="0">
                <a:effectLst/>
              </a:rPr>
            </a:br>
            <a:endParaRPr kumimoji="0" lang="fr-FR" sz="12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02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EDAF1F9-39BD-564C-A57A-FCBAE9EEBE01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pPr marL="0" marR="0" lvl="0" indent="0" algn="r" defTabSz="93027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729719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95250" y="742950"/>
            <a:ext cx="6604000" cy="371475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- AU can be parametrized to support the reuse aspect.</a:t>
            </a:r>
            <a:endParaRPr lang="en-US" b="0" dirty="0" smtClean="0">
              <a:effectLst/>
            </a:endParaRPr>
          </a:p>
          <a:p>
            <a:pPr rtl="0"/>
            <a:r>
              <a:rPr lang="en-US" b="0" dirty="0" smtClean="0">
                <a:effectLst/>
              </a:rPr>
              <a:t/>
            </a:r>
            <a:br>
              <a:rPr lang="en-US" b="0" dirty="0" smtClean="0">
                <a:effectLst/>
              </a:rPr>
            </a:br>
            <a:r>
              <a:rPr lang="en-US" b="0" dirty="0" smtClean="0">
                <a:effectLst/>
              </a:rPr>
              <a:t>-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Here an example of move Right of Pacman, so the similar 	AU be duplicated by for all moves, just by parameterize the persona and the direction</a:t>
            </a:r>
            <a:endParaRPr lang="en-US" b="0" dirty="0" smtClean="0">
              <a:effectLst/>
            </a:endParaRPr>
          </a:p>
          <a:p>
            <a:pPr rtl="0"/>
            <a:endParaRPr lang="en-US" sz="1200" b="0" i="0" u="none" strike="noStrike" kern="1200" dirty="0" smtClean="0">
              <a:solidFill>
                <a:schemeClr val="tx1"/>
              </a:solidFill>
              <a:effectLst/>
              <a:latin typeface="Arial" pitchFamily="-107" charset="0"/>
              <a:ea typeface="ＭＳ Ｐゴシック" charset="0"/>
              <a:cs typeface="ＭＳ Ｐゴシック" charset="0"/>
            </a:endParaRP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- Also the optional parameter of  appear or disappear  frequency can be  used in order to show that the persona follows a specific path between CELLS </a:t>
            </a:r>
            <a:endParaRPr lang="en-US" b="0" dirty="0" smtClean="0">
              <a:effectLst/>
            </a:endParaRPr>
          </a:p>
          <a:p>
            <a:pPr rtl="0"/>
            <a:r>
              <a:rPr lang="en-US" b="0" dirty="0" smtClean="0">
                <a:effectLst/>
              </a:rPr>
              <a:t/>
            </a:r>
            <a:br>
              <a:rPr lang="en-US" b="0" dirty="0" smtClean="0">
                <a:effectLst/>
              </a:rPr>
            </a:br>
            <a:r>
              <a:rPr lang="en-US" b="0" dirty="0" smtClean="0">
                <a:effectLst/>
              </a:rPr>
              <a:t>-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This AU of move right can  be reused for other DSL, like fire token, in which Pacman is replaced by token and CELL is replaced by place </a:t>
            </a:r>
          </a:p>
          <a:p>
            <a:pPr rtl="0"/>
            <a:endParaRPr lang="en-US" sz="1200" b="0" i="0" u="none" strike="noStrike" kern="1200" dirty="0" smtClean="0">
              <a:solidFill>
                <a:schemeClr val="tx1"/>
              </a:solidFill>
              <a:effectLst/>
              <a:latin typeface="Arial" pitchFamily="-107" charset="0"/>
              <a:ea typeface="ＭＳ Ｐゴシック" charset="0"/>
            </a:endParaRPr>
          </a:p>
          <a:p>
            <a:pPr rtl="0"/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</a:rPr>
              <a:t>So,</a:t>
            </a:r>
            <a:r>
              <a:rPr lang="fr-FR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</a:rPr>
              <a:t> </a:t>
            </a:r>
            <a:r>
              <a:rPr lang="fr-FR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</a:rPr>
              <a:t>we</a:t>
            </a:r>
            <a:r>
              <a:rPr lang="fr-FR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</a:rPr>
              <a:t> must </a:t>
            </a:r>
            <a:r>
              <a:rPr lang="fr-FR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</a:rPr>
              <a:t>define</a:t>
            </a:r>
            <a:r>
              <a:rPr lang="fr-FR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</a:rPr>
              <a:t> 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fr-FR" b="1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generic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 Animation Unit </a:t>
            </a:r>
            <a:r>
              <a:rPr lang="fr-FR" dirty="0" smtClean="0">
                <a:latin typeface="Courier" pitchFamily="49" charset="0"/>
              </a:rPr>
              <a:t>APP-DAPP</a:t>
            </a:r>
            <a:r>
              <a:rPr lang="fr-FR" dirty="0" smtClean="0"/>
              <a:t> </a:t>
            </a:r>
            <a:r>
              <a:rPr lang="fr-F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that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fr-FR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Make</a:t>
            </a:r>
            <a:r>
              <a:rPr lang="fr-F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fr-FR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specific</a:t>
            </a:r>
            <a:r>
              <a:rPr lang="fr-F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element</a:t>
            </a:r>
            <a:endParaRPr lang="fr-FR" sz="1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fr-FR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Disappear</a:t>
            </a:r>
            <a:r>
              <a:rPr lang="fr-F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from</a:t>
            </a:r>
            <a:r>
              <a:rPr lang="fr-F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a location, and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fr-FR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Appear</a:t>
            </a:r>
            <a:r>
              <a:rPr lang="fr-F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into</a:t>
            </a:r>
            <a:r>
              <a:rPr lang="fr-F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another</a:t>
            </a:r>
            <a:r>
              <a:rPr lang="fr-F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location</a:t>
            </a:r>
            <a:endParaRPr lang="en-US" sz="1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rtl="0"/>
            <a:endParaRPr lang="en-US" b="0" dirty="0" smtClean="0">
              <a:effectLst/>
            </a:endParaRPr>
          </a:p>
          <a:p>
            <a:r>
              <a:rPr lang="en-US" b="0" dirty="0" smtClean="0">
                <a:effectLst/>
              </a:rPr>
              <a:t/>
            </a:r>
            <a:br>
              <a:rPr lang="en-US" b="0" dirty="0" smtClean="0">
                <a:effectLst/>
              </a:rPr>
            </a:br>
            <a:r>
              <a:rPr lang="en-US" b="0" dirty="0" smtClean="0">
                <a:effectLst/>
              </a:rPr>
              <a:t/>
            </a:r>
            <a:br>
              <a:rPr lang="en-US" b="0" dirty="0" smtClean="0">
                <a:effectLst/>
              </a:rPr>
            </a:br>
            <a:r>
              <a:rPr lang="en-US" b="0" dirty="0" smtClean="0">
                <a:effectLst/>
              </a:rPr>
              <a:t/>
            </a:r>
            <a:br>
              <a:rPr lang="en-US" b="0" dirty="0" smtClean="0">
                <a:effectLst/>
              </a:rPr>
            </a:br>
            <a:r>
              <a:rPr lang="en-US" b="0" dirty="0" smtClean="0">
                <a:effectLst/>
              </a:rPr>
              <a:t/>
            </a:r>
            <a:br>
              <a:rPr lang="en-US" b="0" dirty="0" smtClean="0">
                <a:effectLst/>
              </a:rPr>
            </a:b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02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EDAF1F9-39BD-564C-A57A-FCBAE9EEBE01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pPr marL="0" marR="0" lvl="0" indent="0" algn="r" defTabSz="93027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37283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- For example if we need to design the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pacman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DSL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metamodel</a:t>
            </a:r>
            <a:endParaRPr lang="en-US" b="0" dirty="0" smtClean="0">
              <a:effectLst/>
            </a:endParaRPr>
          </a:p>
          <a:p>
            <a:pPr marL="171450" indent="-171450" rtl="0">
              <a:buFontTx/>
              <a:buChar char="-"/>
            </a:pP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We start by the domain definition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metamodel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,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this </a:t>
            </a:r>
            <a:r>
              <a:rPr lang="en-US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typically produced from a textual</a:t>
            </a:r>
            <a:r>
              <a:rPr lang="en-US" sz="1200" b="1" baseline="0" dirty="0" smtClean="0">
                <a:latin typeface="Arial" panose="020B0604020202020204" pitchFamily="34" charset="0"/>
                <a:cs typeface="Arial" panose="020B0604020202020204" pitchFamily="34" charset="0"/>
              </a:rPr>
              <a:t> or </a:t>
            </a:r>
            <a:r>
              <a:rPr lang="en-US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visual editor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Arial" panose="020B0604020202020204" pitchFamily="34" charset="0"/>
              </a:rPr>
              <a:t>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to capture the structure or the static part of the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pacman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game, </a:t>
            </a:r>
          </a:p>
          <a:p>
            <a:pPr marL="171450" indent="-171450" rtl="0">
              <a:buFontTx/>
              <a:buChar char="-"/>
            </a:pP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- The second part represents the state definition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metamodel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that is define the dynamic  part or the execution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metamodel</a:t>
            </a:r>
            <a:endParaRPr lang="en-US" b="0" dirty="0" smtClean="0">
              <a:effectLst/>
            </a:endParaRPr>
          </a:p>
          <a:p>
            <a:endParaRPr lang="en-US" b="0" dirty="0" smtClean="0">
              <a:effectLst/>
            </a:endParaRPr>
          </a:p>
          <a:p>
            <a:r>
              <a:rPr lang="en-US" b="0" dirty="0" smtClean="0">
                <a:effectLst/>
              </a:rPr>
              <a:t>By following the design pattern cited in the reference below in order to </a:t>
            </a:r>
            <a:r>
              <a:rPr lang="en-US" b="0" dirty="0" err="1" smtClean="0">
                <a:effectLst/>
              </a:rPr>
              <a:t>facilate</a:t>
            </a:r>
            <a:r>
              <a:rPr lang="en-US" b="0" dirty="0" smtClean="0">
                <a:effectLst/>
              </a:rPr>
              <a:t> the definition of transformation and animation</a:t>
            </a:r>
          </a:p>
          <a:p>
            <a:r>
              <a:rPr lang="en-US" b="0" dirty="0" smtClean="0">
                <a:effectLst/>
              </a:rPr>
              <a:t>So, to design the </a:t>
            </a:r>
            <a:r>
              <a:rPr lang="en-US" b="0" dirty="0" err="1" smtClean="0">
                <a:effectLst/>
              </a:rPr>
              <a:t>metamdol</a:t>
            </a:r>
            <a:r>
              <a:rPr lang="en-US" b="0" dirty="0" smtClean="0">
                <a:effectLst/>
              </a:rPr>
              <a:t/>
            </a:r>
            <a:br>
              <a:rPr lang="en-US" b="0" dirty="0" smtClean="0">
                <a:effectLst/>
              </a:rPr>
            </a:br>
            <a:r>
              <a:rPr lang="en-US" b="0" dirty="0" smtClean="0">
                <a:effectLst/>
              </a:rPr>
              <a:t/>
            </a:r>
            <a:br>
              <a:rPr lang="en-US" b="0" dirty="0" smtClean="0">
                <a:effectLst/>
              </a:rPr>
            </a:b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EDAF1F9-39BD-564C-A57A-FCBAE9EEBE01}" type="slidenum">
              <a:rPr lang="fr-FR" smtClean="0"/>
              <a:pPr>
                <a:defRPr/>
              </a:pPr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951127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95250" y="742950"/>
            <a:ext cx="6604000" cy="371475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At the-end;</a:t>
            </a:r>
            <a:endParaRPr lang="en-US" b="0" dirty="0" smtClean="0">
              <a:effectLst/>
            </a:endParaRP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-To summarize, I have presented a the Systematic Design of Model Animation as k</a:t>
            </a:r>
            <a:r>
              <a:rPr lang="en-US" sz="1200" b="0" i="1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ey Ingredients and General Guidelines</a:t>
            </a:r>
          </a:p>
          <a:p>
            <a:pPr rtl="0"/>
            <a:endParaRPr lang="en-US" b="0" dirty="0" smtClean="0">
              <a:effectLst/>
            </a:endParaRP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-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i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have noticed that MA designer need a DSL Tools to perform MA alongside of MT</a:t>
            </a:r>
            <a:endParaRPr lang="en-US" b="0" dirty="0" smtClean="0">
              <a:effectLst/>
            </a:endParaRP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-This because a Lack of ﬂexibility in MA and to enable the reuse of AUs</a:t>
            </a:r>
          </a:p>
          <a:p>
            <a:pPr rtl="0"/>
            <a:endParaRPr lang="en-US" b="0" dirty="0" smtClean="0">
              <a:effectLst/>
            </a:endParaRP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-Our vision is to the use the concepts of mapping between AU and TU</a:t>
            </a:r>
            <a:endParaRPr lang="en-US" b="0" dirty="0" smtClean="0">
              <a:effectLst/>
            </a:endParaRP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-Three Challenges have been identified behind this vision</a:t>
            </a:r>
          </a:p>
          <a:p>
            <a:pPr rtl="0"/>
            <a:endParaRPr lang="en-US" b="0" dirty="0" smtClean="0">
              <a:effectLst/>
            </a:endParaRP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-First, for the concrete syntax the challenge is how to provide a complex rendering patterns to handle the variability specification in AS</a:t>
            </a:r>
            <a:endParaRPr lang="en-US" b="0" dirty="0" smtClean="0">
              <a:effectLst/>
            </a:endParaRP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-</a:t>
            </a:r>
            <a:r>
              <a:rPr lang="en-US" dirty="0" smtClean="0"/>
              <a:t>Secondly,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MA specification by </a:t>
            </a:r>
            <a:r>
              <a:rPr lang="en-US" sz="1200" b="0" i="0" u="none" strike="noStrike" kern="120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decoupling  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:  Model Animation Effects, from  Model Animation Scheduling</a:t>
            </a:r>
            <a:endParaRPr lang="en-US" b="0" dirty="0" smtClean="0">
              <a:effectLst/>
            </a:endParaRP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-Finally, the coordination between the both engine is based on annotation and communication</a:t>
            </a:r>
          </a:p>
          <a:p>
            <a:pPr rtl="0"/>
            <a:endParaRPr lang="fr-BE" sz="1200" b="0" i="0" u="none" strike="noStrike" kern="1200" dirty="0" smtClean="0">
              <a:solidFill>
                <a:schemeClr val="tx1"/>
              </a:solidFill>
              <a:effectLst/>
              <a:latin typeface="Arial" pitchFamily="-107" charset="0"/>
              <a:ea typeface="ＭＳ Ｐゴシック" charset="0"/>
            </a:endParaRPr>
          </a:p>
          <a:p>
            <a:pPr rtl="0"/>
            <a:r>
              <a:rPr lang="fr-BE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</a:rPr>
              <a:t>As future </a:t>
            </a:r>
            <a:r>
              <a:rPr lang="fr-BE" sz="1200" b="0" i="0" u="none" strike="noStrike" kern="120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</a:rPr>
              <a:t>work</a:t>
            </a:r>
            <a:r>
              <a:rPr lang="fr-BE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</a:rPr>
              <a:t>, </a:t>
            </a:r>
            <a:r>
              <a:rPr lang="fr-BE" sz="1200" b="0" i="0" u="none" strike="noStrike" kern="120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</a:rPr>
              <a:t>we</a:t>
            </a:r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</a:rPr>
              <a:t>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are now in the phase of implementing our framework and validation through a case study</a:t>
            </a:r>
            <a:endParaRPr lang="en-US" b="0" dirty="0" smtClean="0">
              <a:effectLst/>
            </a:endParaRP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—----------------</a:t>
            </a:r>
            <a:endParaRPr lang="en-US" b="0" dirty="0" smtClean="0">
              <a:effectLst/>
            </a:endParaRP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Tank you for your attentions</a:t>
            </a:r>
            <a:endParaRPr lang="en-US" b="0" dirty="0" smtClean="0">
              <a:effectLst/>
            </a:endParaRPr>
          </a:p>
          <a:p>
            <a:r>
              <a:rPr lang="en-US" b="0" dirty="0" smtClean="0">
                <a:effectLst/>
              </a:rPr>
              <a:t/>
            </a:r>
            <a:br>
              <a:rPr lang="en-US" b="0" dirty="0" smtClean="0">
                <a:effectLst/>
              </a:rPr>
            </a:br>
            <a:r>
              <a:rPr lang="en-US" b="0" dirty="0" smtClean="0">
                <a:effectLst/>
              </a:rPr>
              <a:t/>
            </a:r>
            <a:br>
              <a:rPr lang="en-US" b="0" dirty="0" smtClean="0">
                <a:effectLst/>
              </a:rPr>
            </a:br>
            <a:endParaRPr kumimoji="0" lang="en-US" sz="12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02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EDAF1F9-39BD-564C-A57A-FCBAE9EEBE01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pPr marL="0" marR="0" lvl="0" indent="0" algn="r" defTabSz="93027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21790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From the previous MM; the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modeller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can define the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pacman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DSL model using a textual notation or graphical notation based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on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the elements of the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CS</a:t>
            </a:r>
            <a:endParaRPr lang="en-US" b="0" dirty="0" smtClean="0">
              <a:effectLst/>
            </a:endParaRP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Also , designer can use a graphical syntax  based on UML Object Diagram</a:t>
            </a:r>
            <a:endParaRPr lang="en-US" b="0" dirty="0" smtClean="0">
              <a:effectLst/>
            </a:endParaRP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-we limit our study to animate models tha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t are 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expressed in graphical syntax</a:t>
            </a:r>
            <a:endParaRPr lang="en-US" b="0" dirty="0" smtClean="0">
              <a:effectLst/>
            </a:endParaRPr>
          </a:p>
          <a:p>
            <a:r>
              <a:rPr lang="en-US" dirty="0" smtClean="0"/>
              <a:t/>
            </a:r>
            <a:br>
              <a:rPr lang="en-US" dirty="0" smtClean="0"/>
            </a:br>
            <a:endParaRPr lang="fr-FR" dirty="0" smtClean="0"/>
          </a:p>
          <a:p>
            <a:r>
              <a:rPr lang="fr-FR" dirty="0" smtClean="0"/>
              <a:t>-----</a:t>
            </a:r>
          </a:p>
          <a:p>
            <a:endParaRPr lang="fr-FR" dirty="0" smtClean="0"/>
          </a:p>
          <a:p>
            <a:endParaRPr lang="fr-FR" dirty="0" smtClean="0"/>
          </a:p>
          <a:p>
            <a:r>
              <a:rPr lang="en-US" dirty="0" smtClean="0"/>
              <a:t>These visualizations makes visible the static events, and subsequent state changes, that a Rust programmer must otherwise track entirely mentally. </a:t>
            </a:r>
          </a:p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EDAF1F9-39BD-564C-A57A-FCBAE9EEBE01}" type="slidenum">
              <a:rPr lang="fr-FR" smtClean="0"/>
              <a:pPr>
                <a:defRPr/>
              </a:pPr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704562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To define the behavioral semantic, designer can use meta programming paradigms like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xtend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or designer  can a  graph based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transformation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like </a:t>
            </a:r>
            <a:r>
              <a:rPr lang="en-US" sz="1200" b="1" i="0" u="none" strike="noStrike" kern="120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AToMPM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framework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EDAF1F9-39BD-564C-A57A-FCBAE9EEBE01}" type="slidenum">
              <a:rPr lang="fr-FR" smtClean="0"/>
              <a:pPr>
                <a:defRPr/>
              </a:pPr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661686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To animate the DSL, the model animation is designed according to the transformation execution, in which each operation behind transformation</a:t>
            </a:r>
            <a:endParaRPr lang="en-US" b="0" dirty="0" smtClean="0">
              <a:effectLst/>
            </a:endParaRP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Is performed by animation effects like changing graphical element color and position</a:t>
            </a:r>
            <a:endParaRPr lang="en-US" b="0" dirty="0" smtClean="0">
              <a:effectLst/>
            </a:endParaRP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So by using this animation, designer and end user can trust, understand and monitor the system under design</a:t>
            </a:r>
            <a:endParaRPr lang="en-US" b="0" dirty="0" smtClean="0">
              <a:effectLst/>
            </a:endParaRPr>
          </a:p>
          <a:p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EDAF1F9-39BD-564C-A57A-FCBAE9EEBE01}" type="slidenum">
              <a:rPr lang="fr-FR" smtClean="0"/>
              <a:pPr>
                <a:defRPr/>
              </a:pPr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96455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Here for the simple FSM DSL, we adopt the same methodology:</a:t>
            </a:r>
            <a:endParaRPr lang="en-US" b="0" dirty="0" smtClean="0">
              <a:effectLst/>
            </a:endParaRP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Domain definition MM corresponding to the structure of the system</a:t>
            </a:r>
            <a:endParaRPr lang="en-US" b="0" dirty="0" smtClean="0">
              <a:effectLst/>
            </a:endParaRP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The </a:t>
            </a:r>
            <a:r>
              <a:rPr lang="en-US" sz="1200" b="1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State Definition </a:t>
            </a:r>
            <a:r>
              <a:rPr lang="en-US" sz="1200" b="1" i="0" u="none" strike="noStrike" kern="120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metamodel</a:t>
            </a:r>
            <a:r>
              <a:rPr lang="en-US" sz="1200" b="1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corresponding to the dynamic object in the system that are word , tokens and letter</a:t>
            </a:r>
            <a:endParaRPr lang="en-US" b="0" dirty="0" smtClean="0">
              <a:effectLst/>
            </a:endParaRP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The behavioral semantic of the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metamodel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begins from start state to the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the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final state in which each transition or fire transition means to read on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caratet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in the current cell until satisfy the transformation accept word  </a:t>
            </a:r>
            <a:endParaRPr lang="en-US" b="0" dirty="0" smtClean="0">
              <a:effectLst/>
            </a:endParaRPr>
          </a:p>
          <a:p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EDAF1F9-39BD-564C-A57A-FCBAE9EEBE01}" type="slidenum">
              <a:rPr lang="fr-FR" smtClean="0"/>
              <a:pPr>
                <a:defRPr/>
              </a:pPr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79121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-Another example of Model Animator, from the community of Modelling &amp; Simulation that based on a dedicated modeling language such as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modelica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langauge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, SCADA. System -This figure illustrates a  Model animator as dashboard that captures using sensors in real time the atmospheric properties like  temperature ,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and wind speed</a:t>
            </a:r>
            <a:endParaRPr lang="en-US" b="0" dirty="0" smtClean="0">
              <a:effectLst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-However, In our research we don't address this kind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of simulation and animation challenges,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because its complexity and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the 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requirement related to  strict  time constraints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.</a:t>
            </a:r>
            <a:r>
              <a:rPr lang="en-US" b="0" dirty="0" smtClean="0">
                <a:effectLst/>
              </a:rPr>
              <a:t/>
            </a:r>
            <a:br>
              <a:rPr lang="en-US" b="0" dirty="0" smtClean="0">
                <a:effectLst/>
              </a:rPr>
            </a:br>
            <a:r>
              <a:rPr lang="en-US" b="0" dirty="0" smtClean="0">
                <a:effectLst/>
              </a:rPr>
              <a:t/>
            </a:r>
            <a:br>
              <a:rPr lang="en-US" b="0" dirty="0" smtClean="0">
                <a:effectLst/>
              </a:rPr>
            </a:br>
            <a:r>
              <a:rPr lang="en-US" b="0" dirty="0" smtClean="0">
                <a:effectLst/>
              </a:rPr>
              <a:t>------------------</a:t>
            </a:r>
            <a:endParaRPr lang="fr-FR" b="0" dirty="0" smtClean="0"/>
          </a:p>
          <a:p>
            <a:pPr rtl="0"/>
            <a:endParaRPr lang="fr-FR" b="0" dirty="0" smtClean="0">
              <a:effectLst/>
            </a:endParaRPr>
          </a:p>
          <a:p>
            <a:pPr rtl="0"/>
            <a:endParaRPr lang="en-US" b="0" dirty="0" smtClean="0">
              <a:effectLst/>
            </a:endParaRP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-This figure illustrates a  Model animator that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is a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dashboard embedded in the windshield car vehicle.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200" b="0" i="0" u="none" strike="noStrike" kern="1200" dirty="0" smtClean="0">
              <a:solidFill>
                <a:schemeClr val="tx1"/>
              </a:solidFill>
              <a:effectLst/>
              <a:latin typeface="Arial" pitchFamily="-107" charset="0"/>
              <a:ea typeface="ＭＳ Ｐゴシック" charset="0"/>
              <a:cs typeface="ＭＳ Ｐゴシック" charset="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-During driving the atmospheric properties like  temperature, humidity and wind speed are captured  in real time using sensors</a:t>
            </a:r>
            <a:endParaRPr lang="en-US" b="0" dirty="0" smtClean="0">
              <a:effectLst/>
            </a:endParaRPr>
          </a:p>
          <a:p>
            <a:pPr rtl="0"/>
            <a:endParaRPr lang="en-US" b="0" dirty="0" smtClean="0">
              <a:effectLst/>
            </a:endParaRP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-In our research we don't address this kind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of simulation and animation challenges, because and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because its complexity and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the strict time constraints.</a:t>
            </a:r>
          </a:p>
          <a:p>
            <a:pPr rtl="0"/>
            <a:endParaRPr lang="en-US" sz="1200" b="0" i="0" u="none" strike="noStrike" kern="1200" dirty="0" smtClean="0">
              <a:solidFill>
                <a:schemeClr val="tx1"/>
              </a:solidFill>
              <a:effectLst/>
              <a:latin typeface="Arial" pitchFamily="-107" charset="0"/>
              <a:ea typeface="ＭＳ Ｐゴシック" charset="0"/>
            </a:endParaRPr>
          </a:p>
          <a:p>
            <a:pPr rtl="0"/>
            <a:endParaRPr lang="en-US" sz="1200" b="0" i="0" u="none" strike="noStrike" kern="1200" dirty="0" smtClean="0">
              <a:solidFill>
                <a:schemeClr val="tx1"/>
              </a:solidFill>
              <a:effectLst/>
              <a:latin typeface="Arial" pitchFamily="-107" charset="0"/>
              <a:ea typeface="ＭＳ Ｐゴシック" charset="0"/>
            </a:endParaRP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</a:rPr>
              <a:t>------</a:t>
            </a:r>
          </a:p>
          <a:p>
            <a:pPr rtl="0"/>
            <a:endParaRPr lang="en-US" sz="1200" b="0" i="0" u="none" strike="noStrike" kern="1200" dirty="0" smtClean="0">
              <a:solidFill>
                <a:schemeClr val="tx1"/>
              </a:solidFill>
              <a:effectLst/>
              <a:latin typeface="Arial" pitchFamily="-107" charset="0"/>
              <a:ea typeface="ＭＳ Ｐゴシック" charset="0"/>
            </a:endParaRPr>
          </a:p>
          <a:p>
            <a:pPr rtl="0"/>
            <a:r>
              <a:rPr lang="en-US" dirty="0" smtClean="0"/>
              <a:t>FRP provides an interface to write reactive programs such as graphic animations using (1) continuous time-varying values called </a:t>
            </a:r>
            <a:r>
              <a:rPr lang="en-US" dirty="0" err="1" smtClean="0"/>
              <a:t>Behaviours</a:t>
            </a:r>
            <a:r>
              <a:rPr lang="en-US" dirty="0" smtClean="0"/>
              <a:t> and (2) discrete values called Events.</a:t>
            </a:r>
            <a:r>
              <a:rPr lang="en-US" b="0" dirty="0" smtClean="0">
                <a:effectLst/>
              </a:rPr>
              <a:t/>
            </a:r>
            <a:br>
              <a:rPr lang="en-US" b="0" dirty="0" smtClean="0">
                <a:effectLst/>
              </a:rPr>
            </a:br>
            <a:r>
              <a:rPr lang="en-US" b="0" dirty="0" smtClean="0">
                <a:effectLst/>
              </a:rPr>
              <a:t/>
            </a:r>
            <a:br>
              <a:rPr lang="en-US" b="0" dirty="0" smtClean="0">
                <a:effectLst/>
              </a:rPr>
            </a:br>
            <a:endParaRPr lang="fr-FR" b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EDAF1F9-39BD-564C-A57A-FCBAE9EEBE01}" type="slidenum">
              <a:rPr lang="fr-FR" smtClean="0"/>
              <a:pPr>
                <a:defRPr/>
              </a:pPr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14125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95250" y="742950"/>
            <a:ext cx="6604000" cy="371475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sz="12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So </a:t>
            </a:r>
            <a:r>
              <a:rPr lang="fr-FR" sz="1200" dirty="0" err="1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what</a:t>
            </a:r>
            <a:r>
              <a:rPr lang="fr-FR" sz="12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200" dirty="0" err="1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is</a:t>
            </a:r>
            <a:r>
              <a:rPr lang="fr-FR" sz="1200" baseline="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 Model Animation: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By exploring</a:t>
            </a:r>
            <a:r>
              <a:rPr lang="en-US" sz="1200" baseline="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the literature, w</a:t>
            </a:r>
            <a:r>
              <a:rPr lang="en-US" sz="12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 realized the presence of confusion in literature</a:t>
            </a:r>
            <a:r>
              <a:rPr lang="en-US" sz="1200" baseline="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between the concepts of visualization, simulation and animation: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fr-FR" sz="1200" baseline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 clarify, </a:t>
            </a:r>
          </a:p>
          <a:p>
            <a:pPr marL="171450" marR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first, the visualization: is a</a:t>
            </a:r>
            <a:r>
              <a:rPr lang="en-US" sz="1200" dirty="0" smtClean="0"/>
              <a:t> rendering transformation </a:t>
            </a:r>
            <a:r>
              <a:rPr lang="en-US" sz="1200" b="1" i="1" dirty="0" smtClean="0"/>
              <a:t>assigns</a:t>
            </a:r>
            <a:r>
              <a:rPr lang="en-US" sz="1200" dirty="0" smtClean="0"/>
              <a:t> one (or more) </a:t>
            </a:r>
            <a:r>
              <a:rPr lang="en-US" sz="1200" b="1" i="1" dirty="0" smtClean="0"/>
              <a:t>concrete representation</a:t>
            </a:r>
            <a:r>
              <a:rPr lang="en-US" sz="1200" dirty="0" smtClean="0"/>
              <a:t>(s) to each abstract syntax element or group of elements in an input model</a:t>
            </a:r>
          </a:p>
          <a:p>
            <a:pPr marL="628650" marR="0" lvl="1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lang="fr-FR" sz="12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For </a:t>
            </a:r>
            <a:r>
              <a:rPr lang="fr-FR" sz="1200" dirty="0" err="1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example</a:t>
            </a:r>
            <a:r>
              <a:rPr lang="fr-FR" sz="12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r>
              <a:rPr lang="fr-FR" sz="1200" baseline="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200" baseline="0" dirty="0" err="1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mapping</a:t>
            </a:r>
            <a:r>
              <a:rPr lang="fr-FR" sz="1200" baseline="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the </a:t>
            </a:r>
            <a:r>
              <a:rPr lang="fr-FR" sz="1200" baseline="0" dirty="0" err="1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pacman</a:t>
            </a:r>
            <a:r>
              <a:rPr lang="fr-FR" sz="1200" baseline="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200" baseline="0" dirty="0" err="1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icon</a:t>
            </a:r>
            <a:r>
              <a:rPr lang="fr-FR" sz="1200" baseline="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to the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pitchFamily="-107" charset="-128"/>
                <a:cs typeface="+mn-cs"/>
              </a:rPr>
              <a:t> 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pitchFamily="-107" charset="-128"/>
                <a:cs typeface="+mn-cs"/>
              </a:rPr>
              <a:t>Object class 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pitchFamily="-107" charset="-128"/>
                <a:cs typeface="+mn-cs"/>
              </a:rPr>
              <a:t>pacman</a:t>
            </a:r>
            <a:endParaRPr lang="en-US" sz="1200" b="1" i="0" kern="1200" dirty="0" smtClean="0">
              <a:solidFill>
                <a:schemeClr val="tx1"/>
              </a:solidFill>
              <a:effectLst/>
              <a:latin typeface="Arial" pitchFamily="-107" charset="0"/>
              <a:ea typeface="ＭＳ Ｐゴシック" pitchFamily="-107" charset="-128"/>
              <a:cs typeface="+mn-cs"/>
            </a:endParaRPr>
          </a:p>
          <a:p>
            <a:pPr marL="628650" marR="0" lvl="1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lang="fr-FR" sz="12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</a:t>
            </a:r>
            <a:r>
              <a:rPr lang="fr-FR" sz="1200" baseline="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simulation: </a:t>
            </a:r>
            <a:r>
              <a:rPr lang="en-US" sz="1200" dirty="0" smtClean="0"/>
              <a:t>A simulation transformation defines the </a:t>
            </a:r>
            <a:r>
              <a:rPr lang="en-US" sz="1200" b="1" i="1" dirty="0" smtClean="0"/>
              <a:t>operational semantics </a:t>
            </a:r>
            <a:r>
              <a:rPr lang="en-US" sz="1200" dirty="0" smtClean="0"/>
              <a:t>of a modeling language that updates the modeled system’s states, that </a:t>
            </a:r>
            <a:r>
              <a:rPr lang="en-US" sz="1200" dirty="0" err="1" smtClean="0"/>
              <a:t>inplace</a:t>
            </a:r>
            <a:r>
              <a:rPr lang="en-US" sz="1200" dirty="0" smtClean="0"/>
              <a:t> and </a:t>
            </a:r>
            <a:r>
              <a:rPr lang="fr-FR" sz="1200" dirty="0" err="1" smtClean="0"/>
              <a:t>Endogenous</a:t>
            </a:r>
            <a:endParaRPr lang="fr-FR" sz="1200" dirty="0" smtClean="0"/>
          </a:p>
          <a:p>
            <a:pPr marL="628650" marR="0" lvl="1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endParaRPr lang="en-US" sz="1200" dirty="0" smtClean="0"/>
          </a:p>
          <a:p>
            <a:pPr marL="628650" marR="0" lvl="1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lang="fr-FR" sz="1200" dirty="0" smtClean="0"/>
              <a:t>for exemple  the </a:t>
            </a:r>
            <a:r>
              <a:rPr lang="fr-FR" sz="1200" dirty="0" err="1" smtClean="0"/>
              <a:t>rules</a:t>
            </a:r>
            <a:r>
              <a:rPr lang="fr-FR" sz="1200" dirty="0" smtClean="0"/>
              <a:t> </a:t>
            </a:r>
            <a:r>
              <a:rPr lang="fr-FR" sz="1200" dirty="0" err="1" smtClean="0"/>
              <a:t>movepacman</a:t>
            </a:r>
            <a:r>
              <a:rPr lang="fr-FR" sz="1200" dirty="0" smtClean="0"/>
              <a:t> , update the state model by </a:t>
            </a:r>
            <a:r>
              <a:rPr lang="fr-FR" sz="1200" dirty="0" err="1" smtClean="0"/>
              <a:t>chainging</a:t>
            </a:r>
            <a:r>
              <a:rPr lang="fr-FR" sz="1200" baseline="0" dirty="0" smtClean="0"/>
              <a:t> the </a:t>
            </a:r>
            <a:r>
              <a:rPr lang="fr-FR" sz="1200" baseline="0" dirty="0" err="1" smtClean="0"/>
              <a:t>pacman</a:t>
            </a:r>
            <a:r>
              <a:rPr lang="fr-FR" sz="1200" baseline="0" dirty="0" smtClean="0"/>
              <a:t> position</a:t>
            </a:r>
            <a:endParaRPr lang="fr-FR" sz="1200" baseline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71450" marR="0" lvl="1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lang="fr-FR" sz="1200" baseline="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Animation: </a:t>
            </a:r>
            <a:r>
              <a:rPr lang="en-US" sz="1400" dirty="0" smtClean="0"/>
              <a:t>is the </a:t>
            </a:r>
            <a:r>
              <a:rPr lang="en-US" sz="1400" b="1" i="1" dirty="0" smtClean="0"/>
              <a:t>visualization of a simulation, so</a:t>
            </a:r>
            <a:r>
              <a:rPr lang="en-US" sz="1400" b="1" i="1" baseline="0" dirty="0" smtClean="0"/>
              <a:t> we need to </a:t>
            </a:r>
            <a:r>
              <a:rPr lang="en-US" sz="1400" b="1" i="1" baseline="0" dirty="0" err="1" smtClean="0"/>
              <a:t>perseive</a:t>
            </a:r>
            <a:r>
              <a:rPr lang="en-US" sz="1400" b="1" i="1" baseline="0" dirty="0" smtClean="0"/>
              <a:t> the execution steps and the model state of simulation execution and provides its corresponding animation using a given CS</a:t>
            </a:r>
            <a:endParaRPr lang="en-US" sz="1400" b="1" i="1" dirty="0" smtClean="0"/>
          </a:p>
          <a:p>
            <a:pPr marL="171450" marR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endParaRPr lang="en-US" sz="120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02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EDAF1F9-39BD-564C-A57A-FCBAE9EEBE01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pPr marL="0" marR="0" lvl="0" indent="0" algn="r" defTabSz="93027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73176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UNamur::TITLE-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contenu 2"/>
          <p:cNvSpPr>
            <a:spLocks noGrp="1"/>
          </p:cNvSpPr>
          <p:nvPr>
            <p:ph idx="1"/>
          </p:nvPr>
        </p:nvSpPr>
        <p:spPr>
          <a:xfrm>
            <a:off x="552000" y="0"/>
            <a:ext cx="11040000" cy="4554000"/>
          </a:xfrm>
          <a:prstGeom prst="rect">
            <a:avLst/>
          </a:prstGeom>
          <a:noFill/>
        </p:spPr>
        <p:txBody>
          <a:bodyPr anchor="ctr" anchorCtr="0"/>
          <a:lstStyle>
            <a:lvl1pPr algn="ctr">
              <a:lnSpc>
                <a:spcPct val="80000"/>
              </a:lnSpc>
              <a:spcAft>
                <a:spcPts val="0"/>
              </a:spcAft>
              <a:buClr>
                <a:srgbClr val="FF6600"/>
              </a:buClr>
              <a:buNone/>
              <a:defRPr sz="3500" b="0" i="0">
                <a:solidFill>
                  <a:schemeClr val="bg1"/>
                </a:solidFill>
                <a:latin typeface="Verdana"/>
                <a:cs typeface="Verdana"/>
              </a:defRPr>
            </a:lvl1pPr>
            <a:lvl2pPr marL="457200" indent="0" algn="ctr">
              <a:buClr>
                <a:srgbClr val="FF6600"/>
              </a:buClr>
              <a:buFontTx/>
              <a:buNone/>
              <a:defRPr sz="2500" b="0" i="0">
                <a:solidFill>
                  <a:schemeClr val="bg1"/>
                </a:solidFill>
                <a:latin typeface="Verdana"/>
                <a:cs typeface="Verdana"/>
              </a:defRPr>
            </a:lvl2pPr>
            <a:lvl3pPr>
              <a:buClr>
                <a:srgbClr val="FF6600"/>
              </a:buClr>
              <a:defRPr b="0" i="0">
                <a:latin typeface="Frutiger LT Std 45 Light"/>
                <a:cs typeface="Frutiger LT Std 45 Light"/>
              </a:defRPr>
            </a:lvl3pPr>
            <a:lvl4pPr>
              <a:buClr>
                <a:srgbClr val="FF6600"/>
              </a:buClr>
              <a:defRPr b="0" i="0">
                <a:latin typeface="Frutiger LT Std 45 Light"/>
                <a:cs typeface="Frutiger LT Std 45 Light"/>
              </a:defRPr>
            </a:lvl4pPr>
            <a:lvl5pPr>
              <a:buClr>
                <a:srgbClr val="FF6600"/>
              </a:buClr>
              <a:defRPr b="0" i="0">
                <a:latin typeface="Frutiger LT Std 45 Light"/>
                <a:cs typeface="Frutiger LT Std 45 Light"/>
              </a:defRPr>
            </a:lvl5pPr>
          </a:lstStyle>
          <a:p>
            <a:pPr lvl="0"/>
            <a:r>
              <a:rPr lang="fr-FR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215760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UNamur::IMAGE-FUL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91300"/>
            <a:ext cx="1219200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Espace réservé du numéro de diapositive 5"/>
          <p:cNvSpPr>
            <a:spLocks noGrp="1"/>
          </p:cNvSpPr>
          <p:nvPr>
            <p:ph type="sldNum" sz="quarter" idx="10"/>
          </p:nvPr>
        </p:nvSpPr>
        <p:spPr>
          <a:xfrm>
            <a:off x="10303200" y="6591300"/>
            <a:ext cx="1888800" cy="266700"/>
          </a:xfrm>
          <a:prstGeom prst="rect">
            <a:avLst/>
          </a:prstGeom>
        </p:spPr>
        <p:txBody>
          <a:bodyPr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825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defTabSz="685800">
              <a:defRPr/>
            </a:pPr>
            <a:fld id="{326C6059-A255-C24B-AAEC-93A3405961B0}" type="slidenum">
              <a:rPr lang="en-US" smtClean="0">
                <a:solidFill>
                  <a:prstClr val="white"/>
                </a:solidFill>
              </a:rPr>
              <a:pPr defTabSz="685800">
                <a:defRPr/>
              </a:pPr>
              <a:t>‹N°›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11" name="Espace réservé du contenu 2"/>
          <p:cNvSpPr txBox="1">
            <a:spLocks/>
          </p:cNvSpPr>
          <p:nvPr userDrawn="1"/>
        </p:nvSpPr>
        <p:spPr>
          <a:xfrm>
            <a:off x="609600" y="6559023"/>
            <a:ext cx="10972800" cy="233362"/>
          </a:xfrm>
          <a:prstGeom prst="rect">
            <a:avLst/>
          </a:prstGeom>
          <a:noFill/>
        </p:spPr>
        <p:txBody>
          <a:bodyPr lIns="0" tIns="0" rIns="0" bIns="0" anchor="b"/>
          <a:lstStyle>
            <a:lvl1pPr marL="342900" indent="-342900" algn="r" defTabSz="457200" rtl="0" eaLnBrk="1" latinLnBrk="0" hangingPunct="1">
              <a:spcBef>
                <a:spcPct val="20000"/>
              </a:spcBef>
              <a:spcAft>
                <a:spcPts val="0"/>
              </a:spcAft>
              <a:buClr>
                <a:srgbClr val="FF6600"/>
              </a:buClr>
              <a:buFont typeface="Arial"/>
              <a:buNone/>
              <a:defRPr sz="2500" b="0" i="0" kern="1200">
                <a:solidFill>
                  <a:srgbClr val="211D61"/>
                </a:solidFill>
                <a:latin typeface="+mj-lt"/>
                <a:ea typeface="+mn-ea"/>
                <a:cs typeface="Frutiger LT Std 55 Roman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FF6600"/>
              </a:buClr>
              <a:buFont typeface="Arial"/>
              <a:buChar char="–"/>
              <a:defRPr sz="2800" b="0" i="0" kern="1200">
                <a:solidFill>
                  <a:schemeClr val="tx1"/>
                </a:solidFill>
                <a:latin typeface="Frutiger LT Std 45 Light"/>
                <a:ea typeface="+mn-ea"/>
                <a:cs typeface="Frutiger LT Std 45 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FF6600"/>
              </a:buClr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Frutiger LT Std 45 Light"/>
                <a:ea typeface="+mn-ea"/>
                <a:cs typeface="Frutiger LT Std 45 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FF6600"/>
              </a:buClr>
              <a:buFont typeface="Arial"/>
              <a:buChar char="–"/>
              <a:defRPr sz="2000" b="0" i="0" kern="1200">
                <a:solidFill>
                  <a:schemeClr val="tx1"/>
                </a:solidFill>
                <a:latin typeface="Frutiger LT Std 45 Light"/>
                <a:ea typeface="+mn-ea"/>
                <a:cs typeface="Frutiger LT Std 45 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FF6600"/>
              </a:buClr>
              <a:buFont typeface="Arial"/>
              <a:buChar char="»"/>
              <a:defRPr sz="2000" b="0" i="0" kern="1200">
                <a:solidFill>
                  <a:schemeClr val="tx1"/>
                </a:solidFill>
                <a:latin typeface="Frutiger LT Std 45 Light"/>
                <a:ea typeface="+mn-ea"/>
                <a:cs typeface="Frutiger LT Std 45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7175" marR="0" lvl="0" indent="-257175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6600"/>
              </a:buClr>
              <a:buSzTx/>
              <a:buFont typeface="Arial"/>
              <a:buNone/>
              <a:tabLst/>
              <a:defRPr/>
            </a:pPr>
            <a:r>
              <a:rPr kumimoji="0" lang="nl-BE" sz="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www.unamur.be</a:t>
            </a:r>
            <a:endParaRPr kumimoji="0" lang="fr-FR" sz="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Verdana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09600" y="314220"/>
            <a:ext cx="10972800" cy="790787"/>
          </a:xfrm>
          <a:prstGeom prst="rect">
            <a:avLst/>
          </a:prstGeom>
        </p:spPr>
        <p:txBody>
          <a:bodyPr vert="horz"/>
          <a:lstStyle>
            <a:lvl1pPr>
              <a:defRPr sz="3600" b="1">
                <a:solidFill>
                  <a:srgbClr val="00B050"/>
                </a:solidFill>
              </a:defRPr>
            </a:lvl1pPr>
          </a:lstStyle>
          <a:p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Master </a:t>
            </a:r>
            <a:r>
              <a:rPr lang="fr-FR" dirty="0" err="1" smtClean="0"/>
              <a:t>title</a:t>
            </a:r>
            <a:r>
              <a:rPr lang="fr-FR" dirty="0" smtClean="0"/>
              <a:t> style</a:t>
            </a:r>
            <a:endParaRPr lang="en-US" dirty="0"/>
          </a:p>
        </p:txBody>
      </p:sp>
      <p:pic>
        <p:nvPicPr>
          <p:cNvPr id="8" name="Imag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0" y="0"/>
            <a:ext cx="1219200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" name="Connecteur droit 9"/>
          <p:cNvCxnSpPr/>
          <p:nvPr userDrawn="1"/>
        </p:nvCxnSpPr>
        <p:spPr>
          <a:xfrm>
            <a:off x="609600" y="1196752"/>
            <a:ext cx="10972800" cy="0"/>
          </a:xfrm>
          <a:prstGeom prst="line">
            <a:avLst/>
          </a:prstGeom>
          <a:ln w="50800">
            <a:solidFill>
              <a:srgbClr val="92D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53612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UNamur::TITLE-SEC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91300"/>
            <a:ext cx="1219200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Espace réservé du numéro de diapositive 5"/>
          <p:cNvSpPr>
            <a:spLocks noGrp="1"/>
          </p:cNvSpPr>
          <p:nvPr>
            <p:ph type="sldNum" sz="quarter" idx="10"/>
          </p:nvPr>
        </p:nvSpPr>
        <p:spPr>
          <a:xfrm>
            <a:off x="10303200" y="6591300"/>
            <a:ext cx="1888800" cy="266700"/>
          </a:xfrm>
          <a:prstGeom prst="rect">
            <a:avLst/>
          </a:prstGeom>
        </p:spPr>
        <p:txBody>
          <a:bodyPr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825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defTabSz="685800">
              <a:defRPr/>
            </a:pPr>
            <a:fld id="{326C6059-A255-C24B-AAEC-93A3405961B0}" type="slidenum">
              <a:rPr lang="en-US" smtClean="0">
                <a:solidFill>
                  <a:prstClr val="white"/>
                </a:solidFill>
              </a:rPr>
              <a:pPr defTabSz="685800">
                <a:defRPr/>
              </a:pPr>
              <a:t>‹N°›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11" name="Espace réservé du contenu 2"/>
          <p:cNvSpPr txBox="1">
            <a:spLocks/>
          </p:cNvSpPr>
          <p:nvPr userDrawn="1"/>
        </p:nvSpPr>
        <p:spPr>
          <a:xfrm>
            <a:off x="609600" y="6559023"/>
            <a:ext cx="10972800" cy="233362"/>
          </a:xfrm>
          <a:prstGeom prst="rect">
            <a:avLst/>
          </a:prstGeom>
          <a:noFill/>
        </p:spPr>
        <p:txBody>
          <a:bodyPr lIns="0" tIns="0" rIns="0" bIns="0" anchor="b"/>
          <a:lstStyle>
            <a:lvl1pPr marL="342900" indent="-342900" algn="r" defTabSz="457200" rtl="0" eaLnBrk="1" latinLnBrk="0" hangingPunct="1">
              <a:spcBef>
                <a:spcPct val="20000"/>
              </a:spcBef>
              <a:spcAft>
                <a:spcPts val="0"/>
              </a:spcAft>
              <a:buClr>
                <a:srgbClr val="FF6600"/>
              </a:buClr>
              <a:buFont typeface="Arial"/>
              <a:buNone/>
              <a:defRPr sz="2500" b="0" i="0" kern="1200">
                <a:solidFill>
                  <a:srgbClr val="211D61"/>
                </a:solidFill>
                <a:latin typeface="+mj-lt"/>
                <a:ea typeface="+mn-ea"/>
                <a:cs typeface="Frutiger LT Std 55 Roman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FF6600"/>
              </a:buClr>
              <a:buFont typeface="Arial"/>
              <a:buChar char="–"/>
              <a:defRPr sz="2800" b="0" i="0" kern="1200">
                <a:solidFill>
                  <a:schemeClr val="tx1"/>
                </a:solidFill>
                <a:latin typeface="Frutiger LT Std 45 Light"/>
                <a:ea typeface="+mn-ea"/>
                <a:cs typeface="Frutiger LT Std 45 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FF6600"/>
              </a:buClr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Frutiger LT Std 45 Light"/>
                <a:ea typeface="+mn-ea"/>
                <a:cs typeface="Frutiger LT Std 45 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FF6600"/>
              </a:buClr>
              <a:buFont typeface="Arial"/>
              <a:buChar char="–"/>
              <a:defRPr sz="2000" b="0" i="0" kern="1200">
                <a:solidFill>
                  <a:schemeClr val="tx1"/>
                </a:solidFill>
                <a:latin typeface="Frutiger LT Std 45 Light"/>
                <a:ea typeface="+mn-ea"/>
                <a:cs typeface="Frutiger LT Std 45 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FF6600"/>
              </a:buClr>
              <a:buFont typeface="Arial"/>
              <a:buChar char="»"/>
              <a:defRPr sz="2000" b="0" i="0" kern="1200">
                <a:solidFill>
                  <a:schemeClr val="tx1"/>
                </a:solidFill>
                <a:latin typeface="Frutiger LT Std 45 Light"/>
                <a:ea typeface="+mn-ea"/>
                <a:cs typeface="Frutiger LT Std 45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7175" marR="0" lvl="0" indent="-257175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6600"/>
              </a:buClr>
              <a:buSzTx/>
              <a:buFont typeface="Arial"/>
              <a:buNone/>
              <a:tabLst/>
              <a:defRPr/>
            </a:pPr>
            <a:r>
              <a:rPr kumimoji="0" lang="nl-BE" sz="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www.unamur.be</a:t>
            </a:r>
            <a:endParaRPr kumimoji="0" lang="fr-FR" sz="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Verdana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007436" y="2389261"/>
            <a:ext cx="10177131" cy="2047200"/>
          </a:xfrm>
          <a:prstGeom prst="rect">
            <a:avLst/>
          </a:prstGeom>
          <a:ln w="63500" cmpd="tri">
            <a:solidFill>
              <a:srgbClr val="00B050"/>
            </a:solidFill>
          </a:ln>
        </p:spPr>
        <p:txBody>
          <a:bodyPr vert="horz" anchor="ctr" anchorCtr="1"/>
          <a:lstStyle>
            <a:lvl1pPr>
              <a:defRPr sz="3600" b="1">
                <a:solidFill>
                  <a:srgbClr val="00B050"/>
                </a:solidFill>
              </a:defRPr>
            </a:lvl1pPr>
          </a:lstStyle>
          <a:p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Master </a:t>
            </a:r>
            <a:r>
              <a:rPr lang="fr-FR" dirty="0" err="1" smtClean="0"/>
              <a:t>title</a:t>
            </a:r>
            <a:r>
              <a:rPr lang="fr-FR" dirty="0" smtClean="0"/>
              <a:t> style</a:t>
            </a:r>
            <a:endParaRPr lang="en-US" dirty="0"/>
          </a:p>
        </p:txBody>
      </p:sp>
      <p:pic>
        <p:nvPicPr>
          <p:cNvPr id="8" name="Imag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0" y="0"/>
            <a:ext cx="1219200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067417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UNamur::SECTIONNIN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91300"/>
            <a:ext cx="1219200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Imag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0" y="0"/>
            <a:ext cx="1219200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Espace réservé du numéro de diapositive 5"/>
          <p:cNvSpPr>
            <a:spLocks noGrp="1"/>
          </p:cNvSpPr>
          <p:nvPr>
            <p:ph type="sldNum" sz="quarter" idx="10"/>
          </p:nvPr>
        </p:nvSpPr>
        <p:spPr>
          <a:xfrm>
            <a:off x="10303200" y="6591300"/>
            <a:ext cx="1888800" cy="266700"/>
          </a:xfrm>
          <a:prstGeom prst="rect">
            <a:avLst/>
          </a:prstGeom>
        </p:spPr>
        <p:txBody>
          <a:bodyPr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825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defTabSz="685800">
              <a:defRPr/>
            </a:pPr>
            <a:fld id="{326C6059-A255-C24B-AAEC-93A3405961B0}" type="slidenum">
              <a:rPr lang="en-US" smtClean="0">
                <a:solidFill>
                  <a:prstClr val="white"/>
                </a:solidFill>
              </a:rPr>
              <a:pPr defTabSz="685800">
                <a:defRPr/>
              </a:pPr>
              <a:t>‹N°›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Processus 6"/>
          <p:cNvSpPr/>
          <p:nvPr userDrawn="1"/>
        </p:nvSpPr>
        <p:spPr>
          <a:xfrm>
            <a:off x="1" y="1628801"/>
            <a:ext cx="12202291" cy="3600400"/>
          </a:xfrm>
          <a:prstGeom prst="flowChartProcess">
            <a:avLst/>
          </a:prstGeom>
          <a:solidFill>
            <a:srgbClr val="55AB2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               </a:t>
            </a:r>
          </a:p>
        </p:txBody>
      </p:sp>
      <p:sp>
        <p:nvSpPr>
          <p:cNvPr id="11" name="Espace réservé du contenu 2"/>
          <p:cNvSpPr>
            <a:spLocks noGrp="1"/>
          </p:cNvSpPr>
          <p:nvPr>
            <p:ph idx="1"/>
          </p:nvPr>
        </p:nvSpPr>
        <p:spPr>
          <a:xfrm>
            <a:off x="1679509" y="2708920"/>
            <a:ext cx="9025003" cy="1313640"/>
          </a:xfrm>
          <a:prstGeom prst="rect">
            <a:avLst/>
          </a:prstGeom>
          <a:noFill/>
          <a:ln w="63500" cmpd="dbl">
            <a:solidFill>
              <a:schemeClr val="bg1"/>
            </a:solidFill>
          </a:ln>
        </p:spPr>
        <p:txBody>
          <a:bodyPr anchor="ctr" anchorCtr="0"/>
          <a:lstStyle>
            <a:lvl1pPr algn="ctr">
              <a:lnSpc>
                <a:spcPct val="80000"/>
              </a:lnSpc>
              <a:spcAft>
                <a:spcPts val="0"/>
              </a:spcAft>
              <a:buClr>
                <a:srgbClr val="FF6600"/>
              </a:buClr>
              <a:buNone/>
              <a:defRPr sz="2250" b="0" i="0" cap="small" baseline="0">
                <a:solidFill>
                  <a:schemeClr val="bg1"/>
                </a:solidFill>
                <a:latin typeface="Segoe UI Symbol" panose="020B0502040204020203" pitchFamily="34" charset="0"/>
                <a:cs typeface="Verdana"/>
              </a:defRPr>
            </a:lvl1pPr>
            <a:lvl2pPr marL="342900" indent="0" algn="ctr">
              <a:buClr>
                <a:srgbClr val="FF6600"/>
              </a:buClr>
              <a:buFontTx/>
              <a:buNone/>
              <a:defRPr sz="1875" b="0" i="0">
                <a:solidFill>
                  <a:schemeClr val="bg1"/>
                </a:solidFill>
                <a:latin typeface="Verdana"/>
                <a:cs typeface="Verdana"/>
              </a:defRPr>
            </a:lvl2pPr>
            <a:lvl3pPr>
              <a:buClr>
                <a:srgbClr val="FF6600"/>
              </a:buClr>
              <a:defRPr b="0" i="0">
                <a:latin typeface="Frutiger LT Std 45 Light"/>
                <a:cs typeface="Frutiger LT Std 45 Light"/>
              </a:defRPr>
            </a:lvl3pPr>
            <a:lvl4pPr>
              <a:buClr>
                <a:srgbClr val="FF6600"/>
              </a:buClr>
              <a:defRPr b="0" i="0">
                <a:latin typeface="Frutiger LT Std 45 Light"/>
                <a:cs typeface="Frutiger LT Std 45 Light"/>
              </a:defRPr>
            </a:lvl4pPr>
            <a:lvl5pPr>
              <a:buClr>
                <a:srgbClr val="FF6600"/>
              </a:buClr>
              <a:defRPr b="0" i="0">
                <a:latin typeface="Frutiger LT Std 45 Light"/>
                <a:cs typeface="Frutiger LT Std 45 Light"/>
              </a:defRPr>
            </a:lvl5pPr>
          </a:lstStyle>
          <a:p>
            <a:pPr lvl="0"/>
            <a:r>
              <a:rPr lang="fr-FR" smtClean="0"/>
              <a:t>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2548117931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UNamur::TEXT+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91300"/>
            <a:ext cx="1219200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09600" y="310201"/>
            <a:ext cx="10972800" cy="790787"/>
          </a:xfrm>
          <a:prstGeom prst="rect">
            <a:avLst/>
          </a:prstGeom>
        </p:spPr>
        <p:txBody>
          <a:bodyPr vert="horz"/>
          <a:lstStyle>
            <a:lvl1pPr>
              <a:defRPr sz="4800" b="1">
                <a:solidFill>
                  <a:srgbClr val="00B050"/>
                </a:solidFill>
              </a:defRPr>
            </a:lvl1pPr>
          </a:lstStyle>
          <a:p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Master </a:t>
            </a:r>
            <a:r>
              <a:rPr lang="fr-FR" dirty="0" err="1" smtClean="0"/>
              <a:t>title</a:t>
            </a:r>
            <a:r>
              <a:rPr lang="fr-FR" dirty="0" smtClean="0"/>
              <a:t> style</a:t>
            </a:r>
            <a:endParaRPr lang="en-US" dirty="0"/>
          </a:p>
        </p:txBody>
      </p:sp>
      <p:sp>
        <p:nvSpPr>
          <p:cNvPr id="7" name="Espace réservé du contenu 2"/>
          <p:cNvSpPr>
            <a:spLocks noGrp="1"/>
          </p:cNvSpPr>
          <p:nvPr>
            <p:ph idx="1"/>
          </p:nvPr>
        </p:nvSpPr>
        <p:spPr>
          <a:xfrm>
            <a:off x="609600" y="1388282"/>
            <a:ext cx="5711957" cy="5058078"/>
          </a:xfrm>
          <a:prstGeom prst="rect">
            <a:avLst/>
          </a:prstGeom>
        </p:spPr>
        <p:txBody>
          <a:bodyPr/>
          <a:lstStyle>
            <a:lvl1pPr marL="0" indent="0" algn="l">
              <a:buClr>
                <a:srgbClr val="305291"/>
              </a:buClr>
              <a:buFont typeface="Arial"/>
              <a:buNone/>
              <a:defRPr sz="2700">
                <a:solidFill>
                  <a:srgbClr val="474746"/>
                </a:solidFill>
                <a:latin typeface="+mj-lt"/>
              </a:defRPr>
            </a:lvl1pPr>
            <a:lvl2pPr marL="183600" indent="0" algn="l">
              <a:buClr>
                <a:srgbClr val="41A336"/>
              </a:buClr>
              <a:buFontTx/>
              <a:buNone/>
              <a:defRPr sz="2000" b="0" i="0">
                <a:solidFill>
                  <a:srgbClr val="2E3135"/>
                </a:solidFill>
                <a:latin typeface="Verdana"/>
                <a:cs typeface="Verdana"/>
              </a:defRPr>
            </a:lvl2pPr>
            <a:lvl3pPr marL="439200" indent="0" algn="l">
              <a:buClr>
                <a:srgbClr val="41A336"/>
              </a:buClr>
              <a:buFontTx/>
              <a:buNone/>
              <a:defRPr sz="2000" b="0" i="0">
                <a:solidFill>
                  <a:srgbClr val="2E3135"/>
                </a:solidFill>
                <a:latin typeface="Verdana"/>
                <a:cs typeface="Verdana"/>
              </a:defRPr>
            </a:lvl3pPr>
            <a:lvl4pPr marL="673200" indent="0" algn="l">
              <a:buClr>
                <a:srgbClr val="41A336"/>
              </a:buClr>
              <a:buFontTx/>
              <a:buNone/>
              <a:defRPr sz="1800" b="0" i="0">
                <a:solidFill>
                  <a:srgbClr val="2E3135"/>
                </a:solidFill>
                <a:latin typeface="Verdana"/>
                <a:cs typeface="Verdana"/>
              </a:defRPr>
            </a:lvl4pPr>
            <a:lvl5pPr marL="1530000" indent="-228600" algn="l">
              <a:buClr>
                <a:srgbClr val="41A336"/>
              </a:buClr>
              <a:buFont typeface="Arial"/>
              <a:buChar char="•"/>
              <a:defRPr sz="1000" b="0" i="0">
                <a:solidFill>
                  <a:srgbClr val="2E3135"/>
                </a:solidFill>
                <a:latin typeface="Verdana"/>
                <a:cs typeface="Verdana"/>
              </a:defRPr>
            </a:lvl5pPr>
          </a:lstStyle>
          <a:p>
            <a:pPr lvl="0"/>
            <a:r>
              <a:rPr lang="fr-FR" dirty="0" smtClean="0"/>
              <a:t>Modifiez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</p:txBody>
      </p:sp>
      <p:pic>
        <p:nvPicPr>
          <p:cNvPr id="8" name="Imag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0" y="-3652"/>
            <a:ext cx="1219200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Espace réservé du numéro de diapositive 5"/>
          <p:cNvSpPr>
            <a:spLocks noGrp="1"/>
          </p:cNvSpPr>
          <p:nvPr>
            <p:ph type="sldNum" sz="quarter" idx="10"/>
          </p:nvPr>
        </p:nvSpPr>
        <p:spPr>
          <a:xfrm>
            <a:off x="10303200" y="6591300"/>
            <a:ext cx="1888800" cy="266700"/>
          </a:xfrm>
          <a:prstGeom prst="rect">
            <a:avLst/>
          </a:prstGeom>
        </p:spPr>
        <p:txBody>
          <a:bodyPr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1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>
              <a:defRPr/>
            </a:pPr>
            <a:fld id="{326C6059-A255-C24B-AAEC-93A3405961B0}" type="slidenum">
              <a:rPr lang="en-US" smtClean="0"/>
              <a:pPr>
                <a:defRPr/>
              </a:pPr>
              <a:t>‹N°›</a:t>
            </a:fld>
            <a:endParaRPr lang="en-US" dirty="0"/>
          </a:p>
        </p:txBody>
      </p:sp>
      <p:cxnSp>
        <p:nvCxnSpPr>
          <p:cNvPr id="4" name="Connecteur droit 3"/>
          <p:cNvCxnSpPr/>
          <p:nvPr userDrawn="1"/>
        </p:nvCxnSpPr>
        <p:spPr>
          <a:xfrm>
            <a:off x="609600" y="1196752"/>
            <a:ext cx="10972800" cy="0"/>
          </a:xfrm>
          <a:prstGeom prst="line">
            <a:avLst/>
          </a:prstGeom>
          <a:ln w="50800">
            <a:solidFill>
              <a:srgbClr val="92D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3164580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UNamur::TEXT-FUL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91300"/>
            <a:ext cx="1219200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Espace réservé du numéro de diapositive 5"/>
          <p:cNvSpPr>
            <a:spLocks noGrp="1"/>
          </p:cNvSpPr>
          <p:nvPr>
            <p:ph type="sldNum" sz="quarter" idx="10"/>
          </p:nvPr>
        </p:nvSpPr>
        <p:spPr>
          <a:xfrm>
            <a:off x="10303200" y="6591300"/>
            <a:ext cx="1888800" cy="266700"/>
          </a:xfrm>
          <a:prstGeom prst="rect">
            <a:avLst/>
          </a:prstGeom>
        </p:spPr>
        <p:txBody>
          <a:bodyPr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1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>
              <a:defRPr/>
            </a:pPr>
            <a:fld id="{326C6059-A255-C24B-AAEC-93A3405961B0}" type="slidenum">
              <a:rPr lang="en-US" smtClean="0"/>
              <a:pPr>
                <a:defRPr/>
              </a:pPr>
              <a:t>‹N°›</a:t>
            </a:fld>
            <a:endParaRPr lang="en-US" dirty="0"/>
          </a:p>
        </p:txBody>
      </p:sp>
      <p:sp>
        <p:nvSpPr>
          <p:cNvPr id="11" name="Espace réservé du contenu 2"/>
          <p:cNvSpPr txBox="1">
            <a:spLocks/>
          </p:cNvSpPr>
          <p:nvPr userDrawn="1"/>
        </p:nvSpPr>
        <p:spPr>
          <a:xfrm>
            <a:off x="609600" y="6559023"/>
            <a:ext cx="10972800" cy="233362"/>
          </a:xfrm>
          <a:prstGeom prst="rect">
            <a:avLst/>
          </a:prstGeom>
          <a:noFill/>
        </p:spPr>
        <p:txBody>
          <a:bodyPr lIns="0" tIns="0" rIns="0" bIns="0" anchor="b"/>
          <a:lstStyle>
            <a:lvl1pPr marL="342900" indent="-342900" algn="r" defTabSz="457200" rtl="0" eaLnBrk="1" latinLnBrk="0" hangingPunct="1">
              <a:spcBef>
                <a:spcPct val="20000"/>
              </a:spcBef>
              <a:spcAft>
                <a:spcPts val="0"/>
              </a:spcAft>
              <a:buClr>
                <a:srgbClr val="FF6600"/>
              </a:buClr>
              <a:buFont typeface="Arial"/>
              <a:buNone/>
              <a:defRPr sz="2500" b="0" i="0" kern="1200">
                <a:solidFill>
                  <a:srgbClr val="211D61"/>
                </a:solidFill>
                <a:latin typeface="+mj-lt"/>
                <a:ea typeface="+mn-ea"/>
                <a:cs typeface="Frutiger LT Std 55 Roman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FF6600"/>
              </a:buClr>
              <a:buFont typeface="Arial"/>
              <a:buChar char="–"/>
              <a:defRPr sz="2800" b="0" i="0" kern="1200">
                <a:solidFill>
                  <a:schemeClr val="tx1"/>
                </a:solidFill>
                <a:latin typeface="Frutiger LT Std 45 Light"/>
                <a:ea typeface="+mn-ea"/>
                <a:cs typeface="Frutiger LT Std 45 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FF6600"/>
              </a:buClr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Frutiger LT Std 45 Light"/>
                <a:ea typeface="+mn-ea"/>
                <a:cs typeface="Frutiger LT Std 45 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FF6600"/>
              </a:buClr>
              <a:buFont typeface="Arial"/>
              <a:buChar char="–"/>
              <a:defRPr sz="2000" b="0" i="0" kern="1200">
                <a:solidFill>
                  <a:schemeClr val="tx1"/>
                </a:solidFill>
                <a:latin typeface="Frutiger LT Std 45 Light"/>
                <a:ea typeface="+mn-ea"/>
                <a:cs typeface="Frutiger LT Std 45 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FF6600"/>
              </a:buClr>
              <a:buFont typeface="Arial"/>
              <a:buChar char="»"/>
              <a:defRPr sz="2000" b="0" i="0" kern="1200">
                <a:solidFill>
                  <a:schemeClr val="tx1"/>
                </a:solidFill>
                <a:latin typeface="Frutiger LT Std 45 Light"/>
                <a:ea typeface="+mn-ea"/>
                <a:cs typeface="Frutiger LT Std 45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defRPr/>
            </a:pPr>
            <a:r>
              <a:rPr lang="nl-BE" sz="800" dirty="0" smtClean="0">
                <a:solidFill>
                  <a:schemeClr val="bg1"/>
                </a:solidFill>
                <a:latin typeface="Verdana"/>
                <a:cs typeface="Verdana"/>
              </a:rPr>
              <a:t>www.unamur.be</a:t>
            </a:r>
            <a:endParaRPr lang="fr-FR" sz="800" dirty="0">
              <a:solidFill>
                <a:schemeClr val="bg1"/>
              </a:solidFill>
              <a:latin typeface="Verdana"/>
              <a:cs typeface="Verdana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09600" y="309691"/>
            <a:ext cx="10972800" cy="790787"/>
          </a:xfrm>
          <a:prstGeom prst="rect">
            <a:avLst/>
          </a:prstGeom>
        </p:spPr>
        <p:txBody>
          <a:bodyPr vert="horz"/>
          <a:lstStyle>
            <a:lvl1pPr>
              <a:defRPr sz="4800" b="1">
                <a:solidFill>
                  <a:srgbClr val="00B050"/>
                </a:solidFill>
              </a:defRPr>
            </a:lvl1pPr>
          </a:lstStyle>
          <a:p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Master </a:t>
            </a:r>
            <a:r>
              <a:rPr lang="fr-FR" dirty="0" err="1" smtClean="0"/>
              <a:t>title</a:t>
            </a:r>
            <a:r>
              <a:rPr lang="fr-FR" dirty="0" smtClean="0"/>
              <a:t> style</a:t>
            </a:r>
            <a:endParaRPr lang="en-US" dirty="0"/>
          </a:p>
        </p:txBody>
      </p:sp>
      <p:sp>
        <p:nvSpPr>
          <p:cNvPr id="7" name="Espace réservé du contenu 2"/>
          <p:cNvSpPr>
            <a:spLocks noGrp="1"/>
          </p:cNvSpPr>
          <p:nvPr>
            <p:ph idx="1"/>
          </p:nvPr>
        </p:nvSpPr>
        <p:spPr>
          <a:xfrm>
            <a:off x="609600" y="1388282"/>
            <a:ext cx="10972800" cy="5058078"/>
          </a:xfrm>
          <a:prstGeom prst="rect">
            <a:avLst/>
          </a:prstGeom>
        </p:spPr>
        <p:txBody>
          <a:bodyPr/>
          <a:lstStyle>
            <a:lvl1pPr marL="0" indent="0" algn="l">
              <a:buClr>
                <a:srgbClr val="305291"/>
              </a:buClr>
              <a:buFont typeface="Arial"/>
              <a:buNone/>
              <a:defRPr sz="2700">
                <a:solidFill>
                  <a:srgbClr val="474746"/>
                </a:solidFill>
                <a:latin typeface="+mj-lt"/>
              </a:defRPr>
            </a:lvl1pPr>
            <a:lvl2pPr marL="183600" indent="0" algn="l">
              <a:buClr>
                <a:srgbClr val="41A336"/>
              </a:buClr>
              <a:buFontTx/>
              <a:buNone/>
              <a:defRPr sz="2000" b="0" i="0">
                <a:solidFill>
                  <a:srgbClr val="2E3135"/>
                </a:solidFill>
                <a:latin typeface="Verdana"/>
                <a:cs typeface="Verdana"/>
              </a:defRPr>
            </a:lvl2pPr>
            <a:lvl3pPr marL="439200" indent="0" algn="l">
              <a:buClr>
                <a:srgbClr val="41A336"/>
              </a:buClr>
              <a:buFontTx/>
              <a:buNone/>
              <a:defRPr sz="2000" b="0" i="0">
                <a:solidFill>
                  <a:srgbClr val="2E3135"/>
                </a:solidFill>
                <a:latin typeface="Verdana"/>
                <a:cs typeface="Verdana"/>
              </a:defRPr>
            </a:lvl3pPr>
            <a:lvl4pPr marL="673200" indent="0" algn="l">
              <a:buClr>
                <a:srgbClr val="41A336"/>
              </a:buClr>
              <a:buFontTx/>
              <a:buNone/>
              <a:defRPr sz="1800" b="0" i="0">
                <a:solidFill>
                  <a:srgbClr val="2E3135"/>
                </a:solidFill>
                <a:latin typeface="Verdana"/>
                <a:cs typeface="Verdana"/>
              </a:defRPr>
            </a:lvl4pPr>
            <a:lvl5pPr marL="1530000" indent="-228600" algn="l">
              <a:buClr>
                <a:srgbClr val="41A336"/>
              </a:buClr>
              <a:buFont typeface="Arial"/>
              <a:buChar char="•"/>
              <a:defRPr sz="1000" b="0" i="0">
                <a:solidFill>
                  <a:srgbClr val="2E3135"/>
                </a:solidFill>
                <a:latin typeface="Verdana"/>
                <a:cs typeface="Verdana"/>
              </a:defRPr>
            </a:lvl5pPr>
          </a:lstStyle>
          <a:p>
            <a:pPr lvl="0"/>
            <a:r>
              <a:rPr lang="fr-FR" dirty="0" smtClean="0"/>
              <a:t>Modifiez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</p:txBody>
      </p:sp>
      <p:pic>
        <p:nvPicPr>
          <p:cNvPr id="8" name="Imag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0" y="-8200"/>
            <a:ext cx="1219200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" name="Connecteur droit 9"/>
          <p:cNvCxnSpPr/>
          <p:nvPr userDrawn="1"/>
        </p:nvCxnSpPr>
        <p:spPr>
          <a:xfrm>
            <a:off x="609600" y="1196752"/>
            <a:ext cx="10972800" cy="0"/>
          </a:xfrm>
          <a:prstGeom prst="line">
            <a:avLst/>
          </a:prstGeom>
          <a:ln w="50800">
            <a:solidFill>
              <a:srgbClr val="92D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60143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UNamur::IMAGE-FUL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91300"/>
            <a:ext cx="1219200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Espace réservé du numéro de diapositive 5"/>
          <p:cNvSpPr>
            <a:spLocks noGrp="1"/>
          </p:cNvSpPr>
          <p:nvPr>
            <p:ph type="sldNum" sz="quarter" idx="10"/>
          </p:nvPr>
        </p:nvSpPr>
        <p:spPr>
          <a:xfrm>
            <a:off x="10303200" y="6591300"/>
            <a:ext cx="1888800" cy="266700"/>
          </a:xfrm>
          <a:prstGeom prst="rect">
            <a:avLst/>
          </a:prstGeom>
        </p:spPr>
        <p:txBody>
          <a:bodyPr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1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>
              <a:defRPr/>
            </a:pPr>
            <a:fld id="{326C6059-A255-C24B-AAEC-93A3405961B0}" type="slidenum">
              <a:rPr lang="en-US" smtClean="0"/>
              <a:pPr>
                <a:defRPr/>
              </a:pPr>
              <a:t>‹N°›</a:t>
            </a:fld>
            <a:endParaRPr lang="en-US" dirty="0"/>
          </a:p>
        </p:txBody>
      </p:sp>
      <p:sp>
        <p:nvSpPr>
          <p:cNvPr id="11" name="Espace réservé du contenu 2"/>
          <p:cNvSpPr txBox="1">
            <a:spLocks/>
          </p:cNvSpPr>
          <p:nvPr userDrawn="1"/>
        </p:nvSpPr>
        <p:spPr>
          <a:xfrm>
            <a:off x="609600" y="6559023"/>
            <a:ext cx="10972800" cy="233362"/>
          </a:xfrm>
          <a:prstGeom prst="rect">
            <a:avLst/>
          </a:prstGeom>
          <a:noFill/>
        </p:spPr>
        <p:txBody>
          <a:bodyPr lIns="0" tIns="0" rIns="0" bIns="0" anchor="b"/>
          <a:lstStyle>
            <a:lvl1pPr marL="342900" indent="-342900" algn="r" defTabSz="457200" rtl="0" eaLnBrk="1" latinLnBrk="0" hangingPunct="1">
              <a:spcBef>
                <a:spcPct val="20000"/>
              </a:spcBef>
              <a:spcAft>
                <a:spcPts val="0"/>
              </a:spcAft>
              <a:buClr>
                <a:srgbClr val="FF6600"/>
              </a:buClr>
              <a:buFont typeface="Arial"/>
              <a:buNone/>
              <a:defRPr sz="2500" b="0" i="0" kern="1200">
                <a:solidFill>
                  <a:srgbClr val="211D61"/>
                </a:solidFill>
                <a:latin typeface="+mj-lt"/>
                <a:ea typeface="+mn-ea"/>
                <a:cs typeface="Frutiger LT Std 55 Roman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FF6600"/>
              </a:buClr>
              <a:buFont typeface="Arial"/>
              <a:buChar char="–"/>
              <a:defRPr sz="2800" b="0" i="0" kern="1200">
                <a:solidFill>
                  <a:schemeClr val="tx1"/>
                </a:solidFill>
                <a:latin typeface="Frutiger LT Std 45 Light"/>
                <a:ea typeface="+mn-ea"/>
                <a:cs typeface="Frutiger LT Std 45 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FF6600"/>
              </a:buClr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Frutiger LT Std 45 Light"/>
                <a:ea typeface="+mn-ea"/>
                <a:cs typeface="Frutiger LT Std 45 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FF6600"/>
              </a:buClr>
              <a:buFont typeface="Arial"/>
              <a:buChar char="–"/>
              <a:defRPr sz="2000" b="0" i="0" kern="1200">
                <a:solidFill>
                  <a:schemeClr val="tx1"/>
                </a:solidFill>
                <a:latin typeface="Frutiger LT Std 45 Light"/>
                <a:ea typeface="+mn-ea"/>
                <a:cs typeface="Frutiger LT Std 45 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FF6600"/>
              </a:buClr>
              <a:buFont typeface="Arial"/>
              <a:buChar char="»"/>
              <a:defRPr sz="2000" b="0" i="0" kern="1200">
                <a:solidFill>
                  <a:schemeClr val="tx1"/>
                </a:solidFill>
                <a:latin typeface="Frutiger LT Std 45 Light"/>
                <a:ea typeface="+mn-ea"/>
                <a:cs typeface="Frutiger LT Std 45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defRPr/>
            </a:pPr>
            <a:r>
              <a:rPr lang="nl-BE" sz="800" dirty="0" smtClean="0">
                <a:solidFill>
                  <a:schemeClr val="bg1"/>
                </a:solidFill>
                <a:latin typeface="Verdana"/>
                <a:cs typeface="Verdana"/>
              </a:rPr>
              <a:t>www.unamur.be</a:t>
            </a:r>
            <a:endParaRPr lang="fr-FR" sz="800" dirty="0">
              <a:solidFill>
                <a:schemeClr val="bg1"/>
              </a:solidFill>
              <a:latin typeface="Verdana"/>
              <a:cs typeface="Verdana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09600" y="314218"/>
            <a:ext cx="10972800" cy="790787"/>
          </a:xfrm>
          <a:prstGeom prst="rect">
            <a:avLst/>
          </a:prstGeom>
        </p:spPr>
        <p:txBody>
          <a:bodyPr vert="horz"/>
          <a:lstStyle>
            <a:lvl1pPr>
              <a:defRPr sz="4800" b="1">
                <a:solidFill>
                  <a:srgbClr val="00B050"/>
                </a:solidFill>
              </a:defRPr>
            </a:lvl1pPr>
          </a:lstStyle>
          <a:p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Master </a:t>
            </a:r>
            <a:r>
              <a:rPr lang="fr-FR" dirty="0" err="1" smtClean="0"/>
              <a:t>title</a:t>
            </a:r>
            <a:r>
              <a:rPr lang="fr-FR" dirty="0" smtClean="0"/>
              <a:t> style</a:t>
            </a:r>
            <a:endParaRPr lang="en-US" dirty="0"/>
          </a:p>
        </p:txBody>
      </p:sp>
      <p:pic>
        <p:nvPicPr>
          <p:cNvPr id="8" name="Imag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0" y="0"/>
            <a:ext cx="1219200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" name="Connecteur droit 9"/>
          <p:cNvCxnSpPr/>
          <p:nvPr userDrawn="1"/>
        </p:nvCxnSpPr>
        <p:spPr>
          <a:xfrm>
            <a:off x="609600" y="1196752"/>
            <a:ext cx="10972800" cy="0"/>
          </a:xfrm>
          <a:prstGeom prst="line">
            <a:avLst/>
          </a:prstGeom>
          <a:ln w="50800">
            <a:solidFill>
              <a:srgbClr val="92D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12819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UNamur::TITLE-SEC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91300"/>
            <a:ext cx="1219200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Espace réservé du numéro de diapositive 5"/>
          <p:cNvSpPr>
            <a:spLocks noGrp="1"/>
          </p:cNvSpPr>
          <p:nvPr>
            <p:ph type="sldNum" sz="quarter" idx="10"/>
          </p:nvPr>
        </p:nvSpPr>
        <p:spPr>
          <a:xfrm>
            <a:off x="10303200" y="6591300"/>
            <a:ext cx="1888800" cy="266700"/>
          </a:xfrm>
          <a:prstGeom prst="rect">
            <a:avLst/>
          </a:prstGeom>
        </p:spPr>
        <p:txBody>
          <a:bodyPr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1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>
              <a:defRPr/>
            </a:pPr>
            <a:fld id="{326C6059-A255-C24B-AAEC-93A3405961B0}" type="slidenum">
              <a:rPr lang="en-US" smtClean="0"/>
              <a:pPr>
                <a:defRPr/>
              </a:pPr>
              <a:t>‹N°›</a:t>
            </a:fld>
            <a:endParaRPr lang="en-US" dirty="0"/>
          </a:p>
        </p:txBody>
      </p:sp>
      <p:sp>
        <p:nvSpPr>
          <p:cNvPr id="11" name="Espace réservé du contenu 2"/>
          <p:cNvSpPr txBox="1">
            <a:spLocks/>
          </p:cNvSpPr>
          <p:nvPr userDrawn="1"/>
        </p:nvSpPr>
        <p:spPr>
          <a:xfrm>
            <a:off x="609600" y="6559023"/>
            <a:ext cx="10972800" cy="233362"/>
          </a:xfrm>
          <a:prstGeom prst="rect">
            <a:avLst/>
          </a:prstGeom>
          <a:noFill/>
        </p:spPr>
        <p:txBody>
          <a:bodyPr lIns="0" tIns="0" rIns="0" bIns="0" anchor="b"/>
          <a:lstStyle>
            <a:lvl1pPr marL="342900" indent="-342900" algn="r" defTabSz="457200" rtl="0" eaLnBrk="1" latinLnBrk="0" hangingPunct="1">
              <a:spcBef>
                <a:spcPct val="20000"/>
              </a:spcBef>
              <a:spcAft>
                <a:spcPts val="0"/>
              </a:spcAft>
              <a:buClr>
                <a:srgbClr val="FF6600"/>
              </a:buClr>
              <a:buFont typeface="Arial"/>
              <a:buNone/>
              <a:defRPr sz="2500" b="0" i="0" kern="1200">
                <a:solidFill>
                  <a:srgbClr val="211D61"/>
                </a:solidFill>
                <a:latin typeface="+mj-lt"/>
                <a:ea typeface="+mn-ea"/>
                <a:cs typeface="Frutiger LT Std 55 Roman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FF6600"/>
              </a:buClr>
              <a:buFont typeface="Arial"/>
              <a:buChar char="–"/>
              <a:defRPr sz="2800" b="0" i="0" kern="1200">
                <a:solidFill>
                  <a:schemeClr val="tx1"/>
                </a:solidFill>
                <a:latin typeface="Frutiger LT Std 45 Light"/>
                <a:ea typeface="+mn-ea"/>
                <a:cs typeface="Frutiger LT Std 45 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FF6600"/>
              </a:buClr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Frutiger LT Std 45 Light"/>
                <a:ea typeface="+mn-ea"/>
                <a:cs typeface="Frutiger LT Std 45 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FF6600"/>
              </a:buClr>
              <a:buFont typeface="Arial"/>
              <a:buChar char="–"/>
              <a:defRPr sz="2000" b="0" i="0" kern="1200">
                <a:solidFill>
                  <a:schemeClr val="tx1"/>
                </a:solidFill>
                <a:latin typeface="Frutiger LT Std 45 Light"/>
                <a:ea typeface="+mn-ea"/>
                <a:cs typeface="Frutiger LT Std 45 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FF6600"/>
              </a:buClr>
              <a:buFont typeface="Arial"/>
              <a:buChar char="»"/>
              <a:defRPr sz="2000" b="0" i="0" kern="1200">
                <a:solidFill>
                  <a:schemeClr val="tx1"/>
                </a:solidFill>
                <a:latin typeface="Frutiger LT Std 45 Light"/>
                <a:ea typeface="+mn-ea"/>
                <a:cs typeface="Frutiger LT Std 45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defRPr/>
            </a:pPr>
            <a:r>
              <a:rPr lang="nl-BE" sz="800" dirty="0" smtClean="0">
                <a:solidFill>
                  <a:schemeClr val="bg1"/>
                </a:solidFill>
                <a:latin typeface="Verdana"/>
                <a:cs typeface="Verdana"/>
              </a:rPr>
              <a:t>www.unamur.be</a:t>
            </a:r>
            <a:endParaRPr lang="fr-FR" sz="800" dirty="0">
              <a:solidFill>
                <a:schemeClr val="bg1"/>
              </a:solidFill>
              <a:latin typeface="Verdana"/>
              <a:cs typeface="Verdana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007435" y="2389261"/>
            <a:ext cx="10177131" cy="2047200"/>
          </a:xfrm>
          <a:prstGeom prst="rect">
            <a:avLst/>
          </a:prstGeom>
          <a:ln w="63500" cmpd="tri">
            <a:solidFill>
              <a:srgbClr val="00B050"/>
            </a:solidFill>
          </a:ln>
        </p:spPr>
        <p:txBody>
          <a:bodyPr vert="horz" anchor="ctr" anchorCtr="1"/>
          <a:lstStyle>
            <a:lvl1pPr>
              <a:defRPr sz="4800" b="1">
                <a:solidFill>
                  <a:srgbClr val="00B050"/>
                </a:solidFill>
              </a:defRPr>
            </a:lvl1pPr>
          </a:lstStyle>
          <a:p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Master </a:t>
            </a:r>
            <a:r>
              <a:rPr lang="fr-FR" dirty="0" err="1" smtClean="0"/>
              <a:t>title</a:t>
            </a:r>
            <a:r>
              <a:rPr lang="fr-FR" dirty="0" smtClean="0"/>
              <a:t> style</a:t>
            </a:r>
            <a:endParaRPr lang="en-US" dirty="0"/>
          </a:p>
        </p:txBody>
      </p:sp>
      <p:pic>
        <p:nvPicPr>
          <p:cNvPr id="8" name="Imag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0" y="0"/>
            <a:ext cx="1219200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29963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UNamur::SECTIONNIN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91300"/>
            <a:ext cx="1219200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Imag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0" y="0"/>
            <a:ext cx="1219200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Espace réservé du numéro de diapositive 5"/>
          <p:cNvSpPr>
            <a:spLocks noGrp="1"/>
          </p:cNvSpPr>
          <p:nvPr>
            <p:ph type="sldNum" sz="quarter" idx="10"/>
          </p:nvPr>
        </p:nvSpPr>
        <p:spPr>
          <a:xfrm>
            <a:off x="10303200" y="6591300"/>
            <a:ext cx="1888800" cy="266700"/>
          </a:xfrm>
          <a:prstGeom prst="rect">
            <a:avLst/>
          </a:prstGeom>
        </p:spPr>
        <p:txBody>
          <a:bodyPr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1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>
              <a:defRPr/>
            </a:pPr>
            <a:fld id="{326C6059-A255-C24B-AAEC-93A3405961B0}" type="slidenum">
              <a:rPr lang="en-US" smtClean="0">
                <a:solidFill>
                  <a:prstClr val="white"/>
                </a:solidFill>
              </a:rPr>
              <a:pPr>
                <a:defRPr/>
              </a:pPr>
              <a:t>‹N°›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Processus 6"/>
          <p:cNvSpPr/>
          <p:nvPr userDrawn="1"/>
        </p:nvSpPr>
        <p:spPr>
          <a:xfrm>
            <a:off x="0" y="1628801"/>
            <a:ext cx="12202291" cy="3600400"/>
          </a:xfrm>
          <a:prstGeom prst="flowChartProcess">
            <a:avLst/>
          </a:prstGeom>
          <a:solidFill>
            <a:srgbClr val="55AB2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               </a:t>
            </a:r>
          </a:p>
        </p:txBody>
      </p:sp>
      <p:sp>
        <p:nvSpPr>
          <p:cNvPr id="11" name="Espace réservé du contenu 2"/>
          <p:cNvSpPr>
            <a:spLocks noGrp="1"/>
          </p:cNvSpPr>
          <p:nvPr>
            <p:ph idx="1"/>
          </p:nvPr>
        </p:nvSpPr>
        <p:spPr>
          <a:xfrm>
            <a:off x="1679509" y="2708920"/>
            <a:ext cx="9025003" cy="1313640"/>
          </a:xfrm>
          <a:prstGeom prst="rect">
            <a:avLst/>
          </a:prstGeom>
          <a:noFill/>
          <a:ln w="63500" cmpd="dbl">
            <a:solidFill>
              <a:schemeClr val="bg1"/>
            </a:solidFill>
          </a:ln>
        </p:spPr>
        <p:txBody>
          <a:bodyPr anchor="ctr" anchorCtr="0"/>
          <a:lstStyle>
            <a:lvl1pPr algn="ctr">
              <a:lnSpc>
                <a:spcPct val="80000"/>
              </a:lnSpc>
              <a:spcAft>
                <a:spcPts val="0"/>
              </a:spcAft>
              <a:buClr>
                <a:srgbClr val="FF6600"/>
              </a:buClr>
              <a:buNone/>
              <a:defRPr sz="3000" b="0" i="0" cap="small" baseline="0">
                <a:solidFill>
                  <a:schemeClr val="bg1"/>
                </a:solidFill>
                <a:latin typeface="Segoe UI Symbol" panose="020B0502040204020203" pitchFamily="34" charset="0"/>
                <a:cs typeface="Verdana"/>
              </a:defRPr>
            </a:lvl1pPr>
            <a:lvl2pPr marL="457200" indent="0" algn="ctr">
              <a:buClr>
                <a:srgbClr val="FF6600"/>
              </a:buClr>
              <a:buFontTx/>
              <a:buNone/>
              <a:defRPr sz="2500" b="0" i="0">
                <a:solidFill>
                  <a:schemeClr val="bg1"/>
                </a:solidFill>
                <a:latin typeface="Verdana"/>
                <a:cs typeface="Verdana"/>
              </a:defRPr>
            </a:lvl2pPr>
            <a:lvl3pPr>
              <a:buClr>
                <a:srgbClr val="FF6600"/>
              </a:buClr>
              <a:defRPr b="0" i="0">
                <a:latin typeface="Frutiger LT Std 45 Light"/>
                <a:cs typeface="Frutiger LT Std 45 Light"/>
              </a:defRPr>
            </a:lvl3pPr>
            <a:lvl4pPr>
              <a:buClr>
                <a:srgbClr val="FF6600"/>
              </a:buClr>
              <a:defRPr b="0" i="0">
                <a:latin typeface="Frutiger LT Std 45 Light"/>
                <a:cs typeface="Frutiger LT Std 45 Light"/>
              </a:defRPr>
            </a:lvl4pPr>
            <a:lvl5pPr>
              <a:buClr>
                <a:srgbClr val="FF6600"/>
              </a:buClr>
              <a:defRPr b="0" i="0">
                <a:latin typeface="Frutiger LT Std 45 Light"/>
                <a:cs typeface="Frutiger LT Std 45 Light"/>
              </a:defRPr>
            </a:lvl5pPr>
          </a:lstStyle>
          <a:p>
            <a:pPr lvl="0"/>
            <a:r>
              <a:rPr lang="fr-FR" smtClean="0"/>
              <a:t>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79747018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UNamur::TITLE-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contenu 2"/>
          <p:cNvSpPr>
            <a:spLocks noGrp="1"/>
          </p:cNvSpPr>
          <p:nvPr>
            <p:ph idx="1"/>
          </p:nvPr>
        </p:nvSpPr>
        <p:spPr>
          <a:xfrm>
            <a:off x="552000" y="0"/>
            <a:ext cx="11040000" cy="4554000"/>
          </a:xfrm>
          <a:prstGeom prst="rect">
            <a:avLst/>
          </a:prstGeom>
          <a:noFill/>
        </p:spPr>
        <p:txBody>
          <a:bodyPr anchor="ctr" anchorCtr="0"/>
          <a:lstStyle>
            <a:lvl1pPr algn="ctr">
              <a:lnSpc>
                <a:spcPct val="80000"/>
              </a:lnSpc>
              <a:spcAft>
                <a:spcPts val="0"/>
              </a:spcAft>
              <a:buClr>
                <a:srgbClr val="FF6600"/>
              </a:buClr>
              <a:buNone/>
              <a:defRPr sz="2625" b="0" i="0">
                <a:solidFill>
                  <a:schemeClr val="bg1"/>
                </a:solidFill>
                <a:latin typeface="Verdana"/>
                <a:cs typeface="Verdana"/>
              </a:defRPr>
            </a:lvl1pPr>
            <a:lvl2pPr marL="342900" indent="0" algn="ctr">
              <a:buClr>
                <a:srgbClr val="FF6600"/>
              </a:buClr>
              <a:buFontTx/>
              <a:buNone/>
              <a:defRPr sz="1875" b="0" i="0">
                <a:solidFill>
                  <a:schemeClr val="bg1"/>
                </a:solidFill>
                <a:latin typeface="Verdana"/>
                <a:cs typeface="Verdana"/>
              </a:defRPr>
            </a:lvl2pPr>
            <a:lvl3pPr>
              <a:buClr>
                <a:srgbClr val="FF6600"/>
              </a:buClr>
              <a:defRPr b="0" i="0">
                <a:latin typeface="Frutiger LT Std 45 Light"/>
                <a:cs typeface="Frutiger LT Std 45 Light"/>
              </a:defRPr>
            </a:lvl3pPr>
            <a:lvl4pPr>
              <a:buClr>
                <a:srgbClr val="FF6600"/>
              </a:buClr>
              <a:defRPr b="0" i="0">
                <a:latin typeface="Frutiger LT Std 45 Light"/>
                <a:cs typeface="Frutiger LT Std 45 Light"/>
              </a:defRPr>
            </a:lvl4pPr>
            <a:lvl5pPr>
              <a:buClr>
                <a:srgbClr val="FF6600"/>
              </a:buClr>
              <a:defRPr b="0" i="0">
                <a:latin typeface="Frutiger LT Std 45 Light"/>
                <a:cs typeface="Frutiger LT Std 45 Light"/>
              </a:defRPr>
            </a:lvl5pPr>
          </a:lstStyle>
          <a:p>
            <a:pPr lvl="0"/>
            <a:r>
              <a:rPr lang="fr-FR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33020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UNamur::TEXT+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91300"/>
            <a:ext cx="1219200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09600" y="310203"/>
            <a:ext cx="10972800" cy="790787"/>
          </a:xfrm>
          <a:prstGeom prst="rect">
            <a:avLst/>
          </a:prstGeom>
        </p:spPr>
        <p:txBody>
          <a:bodyPr vert="horz"/>
          <a:lstStyle>
            <a:lvl1pPr>
              <a:defRPr sz="3600" b="1">
                <a:solidFill>
                  <a:srgbClr val="00B050"/>
                </a:solidFill>
              </a:defRPr>
            </a:lvl1pPr>
          </a:lstStyle>
          <a:p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Master </a:t>
            </a:r>
            <a:r>
              <a:rPr lang="fr-FR" dirty="0" err="1" smtClean="0"/>
              <a:t>title</a:t>
            </a:r>
            <a:r>
              <a:rPr lang="fr-FR" dirty="0" smtClean="0"/>
              <a:t> style</a:t>
            </a:r>
            <a:endParaRPr lang="en-US" dirty="0"/>
          </a:p>
        </p:txBody>
      </p:sp>
      <p:sp>
        <p:nvSpPr>
          <p:cNvPr id="7" name="Espace réservé du contenu 2"/>
          <p:cNvSpPr>
            <a:spLocks noGrp="1"/>
          </p:cNvSpPr>
          <p:nvPr>
            <p:ph idx="1"/>
          </p:nvPr>
        </p:nvSpPr>
        <p:spPr>
          <a:xfrm>
            <a:off x="609600" y="1388282"/>
            <a:ext cx="5711957" cy="5058078"/>
          </a:xfrm>
          <a:prstGeom prst="rect">
            <a:avLst/>
          </a:prstGeom>
        </p:spPr>
        <p:txBody>
          <a:bodyPr/>
          <a:lstStyle>
            <a:lvl1pPr marL="0" indent="0" algn="l">
              <a:buClr>
                <a:srgbClr val="305291"/>
              </a:buClr>
              <a:buFont typeface="Arial"/>
              <a:buNone/>
              <a:defRPr sz="2025">
                <a:solidFill>
                  <a:srgbClr val="474746"/>
                </a:solidFill>
                <a:latin typeface="+mj-lt"/>
              </a:defRPr>
            </a:lvl1pPr>
            <a:lvl2pPr marL="137700" indent="0" algn="l">
              <a:buClr>
                <a:srgbClr val="41A336"/>
              </a:buClr>
              <a:buFontTx/>
              <a:buNone/>
              <a:defRPr sz="1500" b="0" i="0">
                <a:solidFill>
                  <a:srgbClr val="2E3135"/>
                </a:solidFill>
                <a:latin typeface="Verdana"/>
                <a:cs typeface="Verdana"/>
              </a:defRPr>
            </a:lvl2pPr>
            <a:lvl3pPr marL="329400" indent="0" algn="l">
              <a:buClr>
                <a:srgbClr val="41A336"/>
              </a:buClr>
              <a:buFontTx/>
              <a:buNone/>
              <a:defRPr sz="1500" b="0" i="0">
                <a:solidFill>
                  <a:srgbClr val="2E3135"/>
                </a:solidFill>
                <a:latin typeface="Verdana"/>
                <a:cs typeface="Verdana"/>
              </a:defRPr>
            </a:lvl3pPr>
            <a:lvl4pPr marL="504900" indent="0" algn="l">
              <a:buClr>
                <a:srgbClr val="41A336"/>
              </a:buClr>
              <a:buFontTx/>
              <a:buNone/>
              <a:defRPr sz="1350" b="0" i="0">
                <a:solidFill>
                  <a:srgbClr val="2E3135"/>
                </a:solidFill>
                <a:latin typeface="Verdana"/>
                <a:cs typeface="Verdana"/>
              </a:defRPr>
            </a:lvl4pPr>
            <a:lvl5pPr marL="1147500" indent="-171450" algn="l">
              <a:buClr>
                <a:srgbClr val="41A336"/>
              </a:buClr>
              <a:buFont typeface="Arial"/>
              <a:buChar char="•"/>
              <a:defRPr sz="750" b="0" i="0">
                <a:solidFill>
                  <a:srgbClr val="2E3135"/>
                </a:solidFill>
                <a:latin typeface="Verdana"/>
                <a:cs typeface="Verdana"/>
              </a:defRPr>
            </a:lvl5pPr>
          </a:lstStyle>
          <a:p>
            <a:pPr lvl="0"/>
            <a:r>
              <a:rPr lang="fr-FR" dirty="0" smtClean="0"/>
              <a:t>Modifiez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</p:txBody>
      </p:sp>
      <p:pic>
        <p:nvPicPr>
          <p:cNvPr id="8" name="Imag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0" y="-3652"/>
            <a:ext cx="1219200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Espace réservé du numéro de diapositive 5"/>
          <p:cNvSpPr>
            <a:spLocks noGrp="1"/>
          </p:cNvSpPr>
          <p:nvPr>
            <p:ph type="sldNum" sz="quarter" idx="10"/>
          </p:nvPr>
        </p:nvSpPr>
        <p:spPr>
          <a:xfrm>
            <a:off x="10303200" y="6591300"/>
            <a:ext cx="1888800" cy="266700"/>
          </a:xfrm>
          <a:prstGeom prst="rect">
            <a:avLst/>
          </a:prstGeom>
        </p:spPr>
        <p:txBody>
          <a:bodyPr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825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defTabSz="685800">
              <a:defRPr/>
            </a:pPr>
            <a:fld id="{326C6059-A255-C24B-AAEC-93A3405961B0}" type="slidenum">
              <a:rPr lang="en-US" smtClean="0">
                <a:solidFill>
                  <a:prstClr val="white"/>
                </a:solidFill>
              </a:rPr>
              <a:pPr defTabSz="685800">
                <a:defRPr/>
              </a:pPr>
              <a:t>‹N°›</a:t>
            </a:fld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4" name="Connecteur droit 3"/>
          <p:cNvCxnSpPr/>
          <p:nvPr userDrawn="1"/>
        </p:nvCxnSpPr>
        <p:spPr>
          <a:xfrm>
            <a:off x="609600" y="1196752"/>
            <a:ext cx="10972800" cy="0"/>
          </a:xfrm>
          <a:prstGeom prst="line">
            <a:avLst/>
          </a:prstGeom>
          <a:ln w="50800">
            <a:solidFill>
              <a:srgbClr val="92D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4367922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UNamur::TEXT-FUL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91300"/>
            <a:ext cx="1219200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Espace réservé du numéro de diapositive 5"/>
          <p:cNvSpPr>
            <a:spLocks noGrp="1"/>
          </p:cNvSpPr>
          <p:nvPr>
            <p:ph type="sldNum" sz="quarter" idx="10"/>
          </p:nvPr>
        </p:nvSpPr>
        <p:spPr>
          <a:xfrm>
            <a:off x="10303200" y="6591300"/>
            <a:ext cx="1888800" cy="266700"/>
          </a:xfrm>
          <a:prstGeom prst="rect">
            <a:avLst/>
          </a:prstGeom>
        </p:spPr>
        <p:txBody>
          <a:bodyPr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825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defTabSz="685800">
              <a:defRPr/>
            </a:pPr>
            <a:fld id="{326C6059-A255-C24B-AAEC-93A3405961B0}" type="slidenum">
              <a:rPr lang="en-US" smtClean="0">
                <a:solidFill>
                  <a:prstClr val="white"/>
                </a:solidFill>
              </a:rPr>
              <a:pPr defTabSz="685800">
                <a:defRPr/>
              </a:pPr>
              <a:t>‹N°›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11" name="Espace réservé du contenu 2"/>
          <p:cNvSpPr txBox="1">
            <a:spLocks/>
          </p:cNvSpPr>
          <p:nvPr userDrawn="1"/>
        </p:nvSpPr>
        <p:spPr>
          <a:xfrm>
            <a:off x="609600" y="6559023"/>
            <a:ext cx="10972800" cy="233362"/>
          </a:xfrm>
          <a:prstGeom prst="rect">
            <a:avLst/>
          </a:prstGeom>
          <a:noFill/>
        </p:spPr>
        <p:txBody>
          <a:bodyPr lIns="0" tIns="0" rIns="0" bIns="0" anchor="b"/>
          <a:lstStyle>
            <a:lvl1pPr marL="342900" indent="-342900" algn="r" defTabSz="457200" rtl="0" eaLnBrk="1" latinLnBrk="0" hangingPunct="1">
              <a:spcBef>
                <a:spcPct val="20000"/>
              </a:spcBef>
              <a:spcAft>
                <a:spcPts val="0"/>
              </a:spcAft>
              <a:buClr>
                <a:srgbClr val="FF6600"/>
              </a:buClr>
              <a:buFont typeface="Arial"/>
              <a:buNone/>
              <a:defRPr sz="2500" b="0" i="0" kern="1200">
                <a:solidFill>
                  <a:srgbClr val="211D61"/>
                </a:solidFill>
                <a:latin typeface="+mj-lt"/>
                <a:ea typeface="+mn-ea"/>
                <a:cs typeface="Frutiger LT Std 55 Roman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FF6600"/>
              </a:buClr>
              <a:buFont typeface="Arial"/>
              <a:buChar char="–"/>
              <a:defRPr sz="2800" b="0" i="0" kern="1200">
                <a:solidFill>
                  <a:schemeClr val="tx1"/>
                </a:solidFill>
                <a:latin typeface="Frutiger LT Std 45 Light"/>
                <a:ea typeface="+mn-ea"/>
                <a:cs typeface="Frutiger LT Std 45 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FF6600"/>
              </a:buClr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Frutiger LT Std 45 Light"/>
                <a:ea typeface="+mn-ea"/>
                <a:cs typeface="Frutiger LT Std 45 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FF6600"/>
              </a:buClr>
              <a:buFont typeface="Arial"/>
              <a:buChar char="–"/>
              <a:defRPr sz="2000" b="0" i="0" kern="1200">
                <a:solidFill>
                  <a:schemeClr val="tx1"/>
                </a:solidFill>
                <a:latin typeface="Frutiger LT Std 45 Light"/>
                <a:ea typeface="+mn-ea"/>
                <a:cs typeface="Frutiger LT Std 45 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FF6600"/>
              </a:buClr>
              <a:buFont typeface="Arial"/>
              <a:buChar char="»"/>
              <a:defRPr sz="2000" b="0" i="0" kern="1200">
                <a:solidFill>
                  <a:schemeClr val="tx1"/>
                </a:solidFill>
                <a:latin typeface="Frutiger LT Std 45 Light"/>
                <a:ea typeface="+mn-ea"/>
                <a:cs typeface="Frutiger LT Std 45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7175" marR="0" lvl="0" indent="-257175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6600"/>
              </a:buClr>
              <a:buSzTx/>
              <a:buFont typeface="Arial"/>
              <a:buNone/>
              <a:tabLst/>
              <a:defRPr/>
            </a:pPr>
            <a:r>
              <a:rPr kumimoji="0" lang="nl-BE" sz="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www.unamur.be</a:t>
            </a:r>
            <a:endParaRPr kumimoji="0" lang="fr-FR" sz="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Verdana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09600" y="309693"/>
            <a:ext cx="10972800" cy="790787"/>
          </a:xfrm>
          <a:prstGeom prst="rect">
            <a:avLst/>
          </a:prstGeom>
        </p:spPr>
        <p:txBody>
          <a:bodyPr vert="horz"/>
          <a:lstStyle>
            <a:lvl1pPr>
              <a:defRPr sz="3600" b="1">
                <a:solidFill>
                  <a:srgbClr val="00B050"/>
                </a:solidFill>
              </a:defRPr>
            </a:lvl1pPr>
          </a:lstStyle>
          <a:p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Master </a:t>
            </a:r>
            <a:r>
              <a:rPr lang="fr-FR" dirty="0" err="1" smtClean="0"/>
              <a:t>title</a:t>
            </a:r>
            <a:r>
              <a:rPr lang="fr-FR" dirty="0" smtClean="0"/>
              <a:t> style</a:t>
            </a:r>
            <a:endParaRPr lang="en-US" dirty="0"/>
          </a:p>
        </p:txBody>
      </p:sp>
      <p:sp>
        <p:nvSpPr>
          <p:cNvPr id="7" name="Espace réservé du contenu 2"/>
          <p:cNvSpPr>
            <a:spLocks noGrp="1"/>
          </p:cNvSpPr>
          <p:nvPr>
            <p:ph idx="1"/>
          </p:nvPr>
        </p:nvSpPr>
        <p:spPr>
          <a:xfrm>
            <a:off x="609600" y="1388282"/>
            <a:ext cx="10972800" cy="5058078"/>
          </a:xfrm>
          <a:prstGeom prst="rect">
            <a:avLst/>
          </a:prstGeom>
        </p:spPr>
        <p:txBody>
          <a:bodyPr/>
          <a:lstStyle>
            <a:lvl1pPr marL="0" indent="0" algn="l">
              <a:buClr>
                <a:srgbClr val="305291"/>
              </a:buClr>
              <a:buFont typeface="Arial"/>
              <a:buNone/>
              <a:defRPr sz="2025">
                <a:solidFill>
                  <a:srgbClr val="474746"/>
                </a:solidFill>
                <a:latin typeface="+mj-lt"/>
              </a:defRPr>
            </a:lvl1pPr>
            <a:lvl2pPr marL="137700" indent="0" algn="l">
              <a:buClr>
                <a:srgbClr val="41A336"/>
              </a:buClr>
              <a:buFontTx/>
              <a:buNone/>
              <a:defRPr sz="1500" b="0" i="0">
                <a:solidFill>
                  <a:srgbClr val="2E3135"/>
                </a:solidFill>
                <a:latin typeface="Verdana"/>
                <a:cs typeface="Verdana"/>
              </a:defRPr>
            </a:lvl2pPr>
            <a:lvl3pPr marL="329400" indent="0" algn="l">
              <a:buClr>
                <a:srgbClr val="41A336"/>
              </a:buClr>
              <a:buFontTx/>
              <a:buNone/>
              <a:defRPr sz="1500" b="0" i="0">
                <a:solidFill>
                  <a:srgbClr val="2E3135"/>
                </a:solidFill>
                <a:latin typeface="Verdana"/>
                <a:cs typeface="Verdana"/>
              </a:defRPr>
            </a:lvl3pPr>
            <a:lvl4pPr marL="504900" indent="0" algn="l">
              <a:buClr>
                <a:srgbClr val="41A336"/>
              </a:buClr>
              <a:buFontTx/>
              <a:buNone/>
              <a:defRPr sz="1350" b="0" i="0">
                <a:solidFill>
                  <a:srgbClr val="2E3135"/>
                </a:solidFill>
                <a:latin typeface="Verdana"/>
                <a:cs typeface="Verdana"/>
              </a:defRPr>
            </a:lvl4pPr>
            <a:lvl5pPr marL="1147500" indent="-171450" algn="l">
              <a:buClr>
                <a:srgbClr val="41A336"/>
              </a:buClr>
              <a:buFont typeface="Arial"/>
              <a:buChar char="•"/>
              <a:defRPr sz="750" b="0" i="0">
                <a:solidFill>
                  <a:srgbClr val="2E3135"/>
                </a:solidFill>
                <a:latin typeface="Verdana"/>
                <a:cs typeface="Verdana"/>
              </a:defRPr>
            </a:lvl5pPr>
          </a:lstStyle>
          <a:p>
            <a:pPr lvl="0"/>
            <a:r>
              <a:rPr lang="fr-FR" dirty="0" smtClean="0"/>
              <a:t>Modifiez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</p:txBody>
      </p:sp>
      <p:pic>
        <p:nvPicPr>
          <p:cNvPr id="8" name="Imag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0" y="-8200"/>
            <a:ext cx="1219200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" name="Connecteur droit 9"/>
          <p:cNvCxnSpPr/>
          <p:nvPr userDrawn="1"/>
        </p:nvCxnSpPr>
        <p:spPr>
          <a:xfrm>
            <a:off x="609600" y="1196752"/>
            <a:ext cx="10972800" cy="0"/>
          </a:xfrm>
          <a:prstGeom prst="line">
            <a:avLst/>
          </a:prstGeom>
          <a:ln w="50800">
            <a:solidFill>
              <a:srgbClr val="92D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6179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9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5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0.xml"/><Relationship Id="rId9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rocessus 6"/>
          <p:cNvSpPr/>
          <p:nvPr/>
        </p:nvSpPr>
        <p:spPr>
          <a:xfrm>
            <a:off x="-10291" y="-1"/>
            <a:ext cx="12202291" cy="5691187"/>
          </a:xfrm>
          <a:prstGeom prst="flowChartProcess">
            <a:avLst/>
          </a:prstGeom>
          <a:solidFill>
            <a:srgbClr val="55AB2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2000" dirty="0">
                <a:latin typeface="Verdana"/>
                <a:cs typeface="Verdana"/>
              </a:rPr>
              <a:t>               </a:t>
            </a:r>
          </a:p>
        </p:txBody>
      </p:sp>
      <p:pic>
        <p:nvPicPr>
          <p:cNvPr id="2051" name="Image 4" descr="PICTOS_blanc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291" y="239712"/>
            <a:ext cx="12154963" cy="5067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052" name="Grouper 12"/>
          <p:cNvGrpSpPr>
            <a:grpSpLocks/>
          </p:cNvGrpSpPr>
          <p:nvPr/>
        </p:nvGrpSpPr>
        <p:grpSpPr bwMode="auto">
          <a:xfrm>
            <a:off x="9262534" y="5546724"/>
            <a:ext cx="1845733" cy="814388"/>
            <a:chOff x="6948948" y="5525435"/>
            <a:chExt cx="1384302" cy="813222"/>
          </a:xfrm>
        </p:grpSpPr>
        <p:sp>
          <p:nvSpPr>
            <p:cNvPr id="9" name="Processus 8"/>
            <p:cNvSpPr/>
            <p:nvPr userDrawn="1"/>
          </p:nvSpPr>
          <p:spPr>
            <a:xfrm>
              <a:off x="7298199" y="5525435"/>
              <a:ext cx="682626" cy="507273"/>
            </a:xfrm>
            <a:prstGeom prst="flowChartProcess">
              <a:avLst/>
            </a:prstGeom>
            <a:solidFill>
              <a:srgbClr val="55AB2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fr-FR" sz="2000" dirty="0">
                  <a:latin typeface="Verdana"/>
                  <a:cs typeface="Verdana"/>
                </a:rPr>
                <a:t>     </a:t>
              </a:r>
            </a:p>
          </p:txBody>
        </p:sp>
        <p:sp>
          <p:nvSpPr>
            <p:cNvPr id="10" name="Connecteur 10"/>
            <p:cNvSpPr/>
            <p:nvPr userDrawn="1"/>
          </p:nvSpPr>
          <p:spPr>
            <a:xfrm>
              <a:off x="6948948" y="5669691"/>
              <a:ext cx="1384302" cy="668966"/>
            </a:xfrm>
            <a:custGeom>
              <a:avLst/>
              <a:gdLst/>
              <a:ahLst/>
              <a:cxnLst/>
              <a:rect l="l" t="t" r="r" b="b"/>
              <a:pathLst>
                <a:path w="1384302" h="668657">
                  <a:moveTo>
                    <a:pt x="350838" y="0"/>
                  </a:moveTo>
                  <a:cubicBezTo>
                    <a:pt x="496159" y="0"/>
                    <a:pt x="620845" y="84197"/>
                    <a:pt x="674105" y="204193"/>
                  </a:cubicBezTo>
                  <a:lnTo>
                    <a:pt x="692151" y="259591"/>
                  </a:lnTo>
                  <a:lnTo>
                    <a:pt x="710197" y="204194"/>
                  </a:lnTo>
                  <a:cubicBezTo>
                    <a:pt x="763457" y="84198"/>
                    <a:pt x="888143" y="1"/>
                    <a:pt x="1033464" y="1"/>
                  </a:cubicBezTo>
                  <a:cubicBezTo>
                    <a:pt x="1227226" y="1"/>
                    <a:pt x="1384302" y="149685"/>
                    <a:pt x="1384302" y="334329"/>
                  </a:cubicBezTo>
                  <a:cubicBezTo>
                    <a:pt x="1384302" y="518973"/>
                    <a:pt x="1227226" y="668657"/>
                    <a:pt x="1033464" y="668657"/>
                  </a:cubicBezTo>
                  <a:cubicBezTo>
                    <a:pt x="888143" y="668657"/>
                    <a:pt x="763457" y="584460"/>
                    <a:pt x="710197" y="464465"/>
                  </a:cubicBezTo>
                  <a:lnTo>
                    <a:pt x="692151" y="409067"/>
                  </a:lnTo>
                  <a:lnTo>
                    <a:pt x="674105" y="464464"/>
                  </a:lnTo>
                  <a:cubicBezTo>
                    <a:pt x="620845" y="584459"/>
                    <a:pt x="496159" y="668656"/>
                    <a:pt x="350838" y="668656"/>
                  </a:cubicBezTo>
                  <a:cubicBezTo>
                    <a:pt x="157076" y="668656"/>
                    <a:pt x="0" y="518972"/>
                    <a:pt x="0" y="334328"/>
                  </a:cubicBezTo>
                  <a:cubicBezTo>
                    <a:pt x="0" y="149684"/>
                    <a:pt x="157076" y="0"/>
                    <a:pt x="35083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fr-FR" sz="2000" dirty="0">
                <a:latin typeface="Verdana"/>
                <a:cs typeface="Verdana"/>
              </a:endParaRPr>
            </a:p>
          </p:txBody>
        </p:sp>
      </p:grpSp>
      <p:pic>
        <p:nvPicPr>
          <p:cNvPr id="2053" name="Image 11" descr="UNamur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9342" y="5832476"/>
            <a:ext cx="1272117" cy="1057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Espace réservé du contenu 2"/>
          <p:cNvSpPr txBox="1">
            <a:spLocks/>
          </p:cNvSpPr>
          <p:nvPr/>
        </p:nvSpPr>
        <p:spPr>
          <a:xfrm>
            <a:off x="95594" y="6597352"/>
            <a:ext cx="1199873" cy="161354"/>
          </a:xfrm>
          <a:prstGeom prst="rect">
            <a:avLst/>
          </a:prstGeom>
          <a:noFill/>
        </p:spPr>
        <p:txBody>
          <a:bodyPr lIns="0" tIns="0" rIns="0" bIns="0" anchor="b"/>
          <a:lstStyle>
            <a:lvl1pPr marL="342900" indent="-342900" algn="r" defTabSz="457200" rtl="0" eaLnBrk="1" latinLnBrk="0" hangingPunct="1">
              <a:spcBef>
                <a:spcPct val="20000"/>
              </a:spcBef>
              <a:spcAft>
                <a:spcPts val="0"/>
              </a:spcAft>
              <a:buClr>
                <a:srgbClr val="FF6600"/>
              </a:buClr>
              <a:buFont typeface="Arial"/>
              <a:buNone/>
              <a:defRPr sz="2500" b="0" i="0" kern="1200">
                <a:solidFill>
                  <a:srgbClr val="211D61"/>
                </a:solidFill>
                <a:latin typeface="+mj-lt"/>
                <a:ea typeface="+mn-ea"/>
                <a:cs typeface="Frutiger LT Std 55 Roman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FF6600"/>
              </a:buClr>
              <a:buFont typeface="Arial"/>
              <a:buChar char="–"/>
              <a:defRPr sz="2800" b="0" i="0" kern="1200">
                <a:solidFill>
                  <a:schemeClr val="tx1"/>
                </a:solidFill>
                <a:latin typeface="Frutiger LT Std 45 Light"/>
                <a:ea typeface="+mn-ea"/>
                <a:cs typeface="Frutiger LT Std 45 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FF6600"/>
              </a:buClr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Frutiger LT Std 45 Light"/>
                <a:ea typeface="+mn-ea"/>
                <a:cs typeface="Frutiger LT Std 45 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FF6600"/>
              </a:buClr>
              <a:buFont typeface="Arial"/>
              <a:buChar char="–"/>
              <a:defRPr sz="2000" b="0" i="0" kern="1200">
                <a:solidFill>
                  <a:schemeClr val="tx1"/>
                </a:solidFill>
                <a:latin typeface="Frutiger LT Std 45 Light"/>
                <a:ea typeface="+mn-ea"/>
                <a:cs typeface="Frutiger LT Std 45 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FF6600"/>
              </a:buClr>
              <a:buFont typeface="Arial"/>
              <a:buChar char="»"/>
              <a:defRPr sz="2000" b="0" i="0" kern="1200">
                <a:solidFill>
                  <a:schemeClr val="tx1"/>
                </a:solidFill>
                <a:latin typeface="Frutiger LT Std 45 Light"/>
                <a:ea typeface="+mn-ea"/>
                <a:cs typeface="Frutiger LT Std 45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defRPr/>
            </a:pPr>
            <a:r>
              <a:rPr lang="nl-BE" sz="800" dirty="0" smtClean="0">
                <a:solidFill>
                  <a:srgbClr val="2E3135"/>
                </a:solidFill>
                <a:latin typeface="Verdana"/>
                <a:cs typeface="Verdana"/>
              </a:rPr>
              <a:t>www.unamur.be</a:t>
            </a:r>
            <a:endParaRPr lang="fr-FR" sz="800" dirty="0">
              <a:solidFill>
                <a:srgbClr val="2E3135"/>
              </a:solidFill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15183521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4" r:id="rId3"/>
    <p:sldLayoutId id="2147483727" r:id="rId4"/>
    <p:sldLayoutId id="2147483728" r:id="rId5"/>
    <p:sldLayoutId id="2147483753" r:id="rId6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0"/>
          <a:cs typeface="+mj-cs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charset="0"/>
          <a:cs typeface="+mn-cs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rocessus 6"/>
          <p:cNvSpPr/>
          <p:nvPr/>
        </p:nvSpPr>
        <p:spPr>
          <a:xfrm>
            <a:off x="-10291" y="-1"/>
            <a:ext cx="12202291" cy="5691187"/>
          </a:xfrm>
          <a:prstGeom prst="flowChartProcess">
            <a:avLst/>
          </a:prstGeom>
          <a:solidFill>
            <a:srgbClr val="55AB2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               </a:t>
            </a:r>
          </a:p>
        </p:txBody>
      </p:sp>
      <p:pic>
        <p:nvPicPr>
          <p:cNvPr id="2051" name="Image 4" descr="PICTOS_blanc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291" y="239712"/>
            <a:ext cx="12154963" cy="5067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052" name="Grouper 12"/>
          <p:cNvGrpSpPr>
            <a:grpSpLocks/>
          </p:cNvGrpSpPr>
          <p:nvPr/>
        </p:nvGrpSpPr>
        <p:grpSpPr bwMode="auto">
          <a:xfrm>
            <a:off x="9262535" y="5546724"/>
            <a:ext cx="1845733" cy="814388"/>
            <a:chOff x="6948948" y="5525435"/>
            <a:chExt cx="1384302" cy="813222"/>
          </a:xfrm>
        </p:grpSpPr>
        <p:sp>
          <p:nvSpPr>
            <p:cNvPr id="9" name="Processus 8"/>
            <p:cNvSpPr/>
            <p:nvPr userDrawn="1"/>
          </p:nvSpPr>
          <p:spPr>
            <a:xfrm>
              <a:off x="7298199" y="5525435"/>
              <a:ext cx="682626" cy="507273"/>
            </a:xfrm>
            <a:prstGeom prst="flowChartProcess">
              <a:avLst/>
            </a:prstGeom>
            <a:solidFill>
              <a:srgbClr val="55AB2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Verdana"/>
                </a:rPr>
                <a:t>     </a:t>
              </a:r>
            </a:p>
          </p:txBody>
        </p:sp>
        <p:sp>
          <p:nvSpPr>
            <p:cNvPr id="10" name="Connecteur 10"/>
            <p:cNvSpPr/>
            <p:nvPr userDrawn="1"/>
          </p:nvSpPr>
          <p:spPr>
            <a:xfrm>
              <a:off x="6948948" y="5669691"/>
              <a:ext cx="1384302" cy="668966"/>
            </a:xfrm>
            <a:custGeom>
              <a:avLst/>
              <a:gdLst/>
              <a:ahLst/>
              <a:cxnLst/>
              <a:rect l="l" t="t" r="r" b="b"/>
              <a:pathLst>
                <a:path w="1384302" h="668657">
                  <a:moveTo>
                    <a:pt x="350838" y="0"/>
                  </a:moveTo>
                  <a:cubicBezTo>
                    <a:pt x="496159" y="0"/>
                    <a:pt x="620845" y="84197"/>
                    <a:pt x="674105" y="204193"/>
                  </a:cubicBezTo>
                  <a:lnTo>
                    <a:pt x="692151" y="259591"/>
                  </a:lnTo>
                  <a:lnTo>
                    <a:pt x="710197" y="204194"/>
                  </a:lnTo>
                  <a:cubicBezTo>
                    <a:pt x="763457" y="84198"/>
                    <a:pt x="888143" y="1"/>
                    <a:pt x="1033464" y="1"/>
                  </a:cubicBezTo>
                  <a:cubicBezTo>
                    <a:pt x="1227226" y="1"/>
                    <a:pt x="1384302" y="149685"/>
                    <a:pt x="1384302" y="334329"/>
                  </a:cubicBezTo>
                  <a:cubicBezTo>
                    <a:pt x="1384302" y="518973"/>
                    <a:pt x="1227226" y="668657"/>
                    <a:pt x="1033464" y="668657"/>
                  </a:cubicBezTo>
                  <a:cubicBezTo>
                    <a:pt x="888143" y="668657"/>
                    <a:pt x="763457" y="584460"/>
                    <a:pt x="710197" y="464465"/>
                  </a:cubicBezTo>
                  <a:lnTo>
                    <a:pt x="692151" y="409067"/>
                  </a:lnTo>
                  <a:lnTo>
                    <a:pt x="674105" y="464464"/>
                  </a:lnTo>
                  <a:cubicBezTo>
                    <a:pt x="620845" y="584459"/>
                    <a:pt x="496159" y="668656"/>
                    <a:pt x="350838" y="668656"/>
                  </a:cubicBezTo>
                  <a:cubicBezTo>
                    <a:pt x="157076" y="668656"/>
                    <a:pt x="0" y="518972"/>
                    <a:pt x="0" y="334328"/>
                  </a:cubicBezTo>
                  <a:cubicBezTo>
                    <a:pt x="0" y="149684"/>
                    <a:pt x="157076" y="0"/>
                    <a:pt x="35083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Verdana"/>
              </a:endParaRPr>
            </a:p>
          </p:txBody>
        </p:sp>
      </p:grpSp>
      <p:pic>
        <p:nvPicPr>
          <p:cNvPr id="2053" name="Image 11" descr="UNamur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9343" y="5832478"/>
            <a:ext cx="1272117" cy="1057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Espace réservé du contenu 2"/>
          <p:cNvSpPr txBox="1">
            <a:spLocks/>
          </p:cNvSpPr>
          <p:nvPr/>
        </p:nvSpPr>
        <p:spPr>
          <a:xfrm>
            <a:off x="95596" y="6597352"/>
            <a:ext cx="1199873" cy="161354"/>
          </a:xfrm>
          <a:prstGeom prst="rect">
            <a:avLst/>
          </a:prstGeom>
          <a:noFill/>
        </p:spPr>
        <p:txBody>
          <a:bodyPr lIns="0" tIns="0" rIns="0" bIns="0" anchor="b"/>
          <a:lstStyle>
            <a:lvl1pPr marL="342900" indent="-342900" algn="r" defTabSz="457200" rtl="0" eaLnBrk="1" latinLnBrk="0" hangingPunct="1">
              <a:spcBef>
                <a:spcPct val="20000"/>
              </a:spcBef>
              <a:spcAft>
                <a:spcPts val="0"/>
              </a:spcAft>
              <a:buClr>
                <a:srgbClr val="FF6600"/>
              </a:buClr>
              <a:buFont typeface="Arial"/>
              <a:buNone/>
              <a:defRPr sz="2500" b="0" i="0" kern="1200">
                <a:solidFill>
                  <a:srgbClr val="211D61"/>
                </a:solidFill>
                <a:latin typeface="+mj-lt"/>
                <a:ea typeface="+mn-ea"/>
                <a:cs typeface="Frutiger LT Std 55 Roman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FF6600"/>
              </a:buClr>
              <a:buFont typeface="Arial"/>
              <a:buChar char="–"/>
              <a:defRPr sz="2800" b="0" i="0" kern="1200">
                <a:solidFill>
                  <a:schemeClr val="tx1"/>
                </a:solidFill>
                <a:latin typeface="Frutiger LT Std 45 Light"/>
                <a:ea typeface="+mn-ea"/>
                <a:cs typeface="Frutiger LT Std 45 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FF6600"/>
              </a:buClr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Frutiger LT Std 45 Light"/>
                <a:ea typeface="+mn-ea"/>
                <a:cs typeface="Frutiger LT Std 45 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FF6600"/>
              </a:buClr>
              <a:buFont typeface="Arial"/>
              <a:buChar char="–"/>
              <a:defRPr sz="2000" b="0" i="0" kern="1200">
                <a:solidFill>
                  <a:schemeClr val="tx1"/>
                </a:solidFill>
                <a:latin typeface="Frutiger LT Std 45 Light"/>
                <a:ea typeface="+mn-ea"/>
                <a:cs typeface="Frutiger LT Std 45 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FF6600"/>
              </a:buClr>
              <a:buFont typeface="Arial"/>
              <a:buChar char="»"/>
              <a:defRPr sz="2000" b="0" i="0" kern="1200">
                <a:solidFill>
                  <a:schemeClr val="tx1"/>
                </a:solidFill>
                <a:latin typeface="Frutiger LT Std 45 Light"/>
                <a:ea typeface="+mn-ea"/>
                <a:cs typeface="Frutiger LT Std 45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7175" marR="0" lvl="0" indent="-257175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6600"/>
              </a:buClr>
              <a:buSzTx/>
              <a:buFont typeface="Arial"/>
              <a:buNone/>
              <a:tabLst/>
              <a:defRPr/>
            </a:pPr>
            <a:r>
              <a:rPr kumimoji="0" lang="nl-BE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E3135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www.unamur.be</a:t>
            </a:r>
            <a:endParaRPr kumimoji="0" lang="fr-FR" sz="600" b="0" i="0" u="none" strike="noStrike" kern="1200" cap="none" spc="0" normalizeH="0" baseline="0" noProof="0" dirty="0">
              <a:ln>
                <a:noFill/>
              </a:ln>
              <a:solidFill>
                <a:srgbClr val="2E3135"/>
              </a:solidFill>
              <a:effectLst/>
              <a:uLnTx/>
              <a:uFillTx/>
              <a:latin typeface="Verdana"/>
              <a:ea typeface="+mn-e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9765899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5" r:id="rId1"/>
    <p:sldLayoutId id="2147483756" r:id="rId2"/>
    <p:sldLayoutId id="2147483757" r:id="rId3"/>
    <p:sldLayoutId id="2147483758" r:id="rId4"/>
    <p:sldLayoutId id="2147483759" r:id="rId5"/>
    <p:sldLayoutId id="2147483760" r:id="rId6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342900" rtl="0" eaLnBrk="1" fontAlgn="base" hangingPunct="1">
        <a:spcBef>
          <a:spcPct val="0"/>
        </a:spcBef>
        <a:spcAft>
          <a:spcPct val="0"/>
        </a:spcAft>
        <a:defRPr sz="3300" kern="1200">
          <a:solidFill>
            <a:schemeClr val="tx1"/>
          </a:solidFill>
          <a:latin typeface="+mj-lt"/>
          <a:ea typeface="ＭＳ Ｐゴシック" charset="0"/>
          <a:cs typeface="+mj-cs"/>
        </a:defRPr>
      </a:lvl1pPr>
      <a:lvl2pPr algn="ctr" defTabSz="342900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charset="0"/>
          <a:ea typeface="ＭＳ Ｐゴシック" charset="0"/>
        </a:defRPr>
      </a:lvl2pPr>
      <a:lvl3pPr algn="ctr" defTabSz="342900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charset="0"/>
          <a:ea typeface="ＭＳ Ｐゴシック" charset="0"/>
        </a:defRPr>
      </a:lvl3pPr>
      <a:lvl4pPr algn="ctr" defTabSz="342900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charset="0"/>
          <a:ea typeface="ＭＳ Ｐゴシック" charset="0"/>
        </a:defRPr>
      </a:lvl4pPr>
      <a:lvl5pPr algn="ctr" defTabSz="342900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charset="0"/>
          <a:ea typeface="ＭＳ Ｐゴシック" charset="0"/>
        </a:defRPr>
      </a:lvl5pPr>
      <a:lvl6pPr marL="342900" algn="ctr" defTabSz="342900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charset="0"/>
          <a:ea typeface="ＭＳ Ｐゴシック" charset="0"/>
        </a:defRPr>
      </a:lvl6pPr>
      <a:lvl7pPr marL="685800" algn="ctr" defTabSz="342900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charset="0"/>
          <a:ea typeface="ＭＳ Ｐゴシック" charset="0"/>
        </a:defRPr>
      </a:lvl7pPr>
      <a:lvl8pPr marL="1028700" algn="ctr" defTabSz="342900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charset="0"/>
          <a:ea typeface="ＭＳ Ｐゴシック" charset="0"/>
        </a:defRPr>
      </a:lvl8pPr>
      <a:lvl9pPr marL="1371600" algn="ctr" defTabSz="342900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charset="0"/>
          <a:ea typeface="ＭＳ Ｐゴシック" charset="0"/>
        </a:defRPr>
      </a:lvl9pPr>
    </p:titleStyle>
    <p:bodyStyle>
      <a:lvl1pPr marL="257175" indent="-257175" algn="l" defTabSz="3429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charset="0"/>
          <a:cs typeface="+mn-cs"/>
        </a:defRPr>
      </a:lvl1pPr>
      <a:lvl2pPr marL="557213" indent="-214313" algn="l" defTabSz="3429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10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857250" indent="-171450" algn="l" defTabSz="3429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1800"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200150" indent="-171450" algn="l" defTabSz="3429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500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1543050" indent="-171450" algn="l" defTabSz="3429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5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hyperlink" Target="http://dx.doi.org/10.14279/tuj.eceasst.29.407" TargetMode="External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wm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24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/>
          <p:cNvSpPr txBox="1"/>
          <p:nvPr/>
        </p:nvSpPr>
        <p:spPr>
          <a:xfrm>
            <a:off x="695400" y="5805264"/>
            <a:ext cx="43711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fr-FR" sz="1600" dirty="0" smtClean="0">
                <a:solidFill>
                  <a:prstClr val="black"/>
                </a:solidFill>
              </a:rPr>
              <a:t>Sunday 23rd </a:t>
            </a:r>
            <a:r>
              <a:rPr lang="fr-FR" sz="1600" dirty="0" err="1">
                <a:solidFill>
                  <a:prstClr val="black"/>
                </a:solidFill>
              </a:rPr>
              <a:t>October</a:t>
            </a:r>
            <a:r>
              <a:rPr lang="fr-FR" sz="1600" dirty="0">
                <a:solidFill>
                  <a:prstClr val="black"/>
                </a:solidFill>
              </a:rPr>
              <a:t>, Montréal, Canada</a:t>
            </a:r>
          </a:p>
        </p:txBody>
      </p:sp>
      <p:sp>
        <p:nvSpPr>
          <p:cNvPr id="7" name="Rectangle 3"/>
          <p:cNvSpPr>
            <a:spLocks noGrp="1" noChangeArrowheads="1"/>
          </p:cNvSpPr>
          <p:nvPr>
            <p:ph idx="1"/>
          </p:nvPr>
        </p:nvSpPr>
        <p:spPr>
          <a:xfrm>
            <a:off x="683972" y="44624"/>
            <a:ext cx="10801200" cy="5589240"/>
          </a:xfrm>
        </p:spPr>
        <p:txBody>
          <a:bodyPr/>
          <a:lstStyle/>
          <a:p>
            <a:endParaRPr lang="en-US" sz="3200" b="1" dirty="0">
              <a:latin typeface="Arial" charset="0"/>
            </a:endParaRPr>
          </a:p>
          <a:p>
            <a:endParaRPr lang="en-US" sz="3200" b="1" dirty="0">
              <a:latin typeface="Arial" charset="0"/>
            </a:endParaRPr>
          </a:p>
          <a:p>
            <a:pPr algn="l"/>
            <a:r>
              <a:rPr lang="en-US" sz="3200" b="1" dirty="0">
                <a:latin typeface="Arial" charset="0"/>
              </a:rPr>
              <a:t>Towards The Systematic Design of Model </a:t>
            </a:r>
            <a:r>
              <a:rPr lang="en-US" sz="3200" b="1" dirty="0" smtClean="0">
                <a:latin typeface="Arial" charset="0"/>
              </a:rPr>
              <a:t>Animation</a:t>
            </a:r>
            <a:endParaRPr lang="en-US" sz="2800" b="1" dirty="0">
              <a:latin typeface="Arial" charset="0"/>
            </a:endParaRPr>
          </a:p>
          <a:p>
            <a:r>
              <a:rPr lang="en-US" sz="2800" b="1" i="1" dirty="0">
                <a:latin typeface="Arial" charset="0"/>
              </a:rPr>
              <a:t>Key Ingredients and General Guidelines</a:t>
            </a:r>
            <a:endParaRPr lang="en-GB" sz="1400" i="1" dirty="0">
              <a:latin typeface="Arial" charset="0"/>
            </a:endParaRPr>
          </a:p>
          <a:p>
            <a:pPr algn="ctr" eaLnBrk="1" hangingPunct="1">
              <a:buFont typeface="Wingdings" charset="0"/>
              <a:buNone/>
            </a:pPr>
            <a:endParaRPr lang="en-GB" sz="3200" dirty="0">
              <a:latin typeface="Arial" charset="0"/>
            </a:endParaRPr>
          </a:p>
          <a:p>
            <a:pPr algn="ctr" eaLnBrk="1" hangingPunct="1">
              <a:buFont typeface="Wingdings" charset="0"/>
              <a:buNone/>
            </a:pPr>
            <a:endParaRPr lang="en-GB" sz="3200" dirty="0">
              <a:latin typeface="Arial" charset="0"/>
            </a:endParaRPr>
          </a:p>
          <a:p>
            <a:r>
              <a:rPr lang="en-GB" sz="2800" dirty="0">
                <a:latin typeface="Arial" charset="0"/>
              </a:rPr>
              <a:t>Moussa </a:t>
            </a:r>
            <a:r>
              <a:rPr lang="en-GB" sz="2800" cap="small" dirty="0">
                <a:latin typeface="Arial" charset="0"/>
              </a:rPr>
              <a:t>Amrani</a:t>
            </a:r>
            <a:r>
              <a:rPr lang="en-GB" sz="2800" dirty="0">
                <a:latin typeface="Arial" charset="0"/>
              </a:rPr>
              <a:t>, </a:t>
            </a:r>
            <a:r>
              <a:rPr lang="en-GB" sz="2800" dirty="0">
                <a:solidFill>
                  <a:schemeClr val="tx1"/>
                </a:solidFill>
                <a:latin typeface="Arial" charset="0"/>
              </a:rPr>
              <a:t>Abdelkader</a:t>
            </a:r>
            <a:r>
              <a:rPr lang="en-GB" sz="2800" cap="small" dirty="0">
                <a:solidFill>
                  <a:schemeClr val="tx1"/>
                </a:solidFill>
                <a:latin typeface="Arial" charset="0"/>
              </a:rPr>
              <a:t> </a:t>
            </a:r>
            <a:r>
              <a:rPr lang="en-GB" sz="2800" b="1" cap="small" dirty="0">
                <a:solidFill>
                  <a:schemeClr val="tx1"/>
                </a:solidFill>
                <a:latin typeface="Arial" charset="0"/>
              </a:rPr>
              <a:t>Ouared</a:t>
            </a:r>
            <a:r>
              <a:rPr lang="en-GB" sz="2800" cap="small" dirty="0">
                <a:latin typeface="Arial" charset="0"/>
              </a:rPr>
              <a:t>,</a:t>
            </a:r>
            <a:r>
              <a:rPr lang="en-GB" sz="2800" dirty="0">
                <a:latin typeface="Arial" charset="0"/>
              </a:rPr>
              <a:t> </a:t>
            </a:r>
          </a:p>
          <a:p>
            <a:r>
              <a:rPr lang="en-GB" sz="2800" dirty="0">
                <a:latin typeface="Arial" charset="0"/>
              </a:rPr>
              <a:t>Pierre-Yves </a:t>
            </a:r>
            <a:r>
              <a:rPr lang="en-GB" sz="2800" cap="small" dirty="0" err="1">
                <a:latin typeface="Arial" charset="0"/>
              </a:rPr>
              <a:t>Schobbens</a:t>
            </a:r>
            <a:endParaRPr lang="en-GB" sz="2800" cap="small" dirty="0">
              <a:latin typeface="Arial" charset="0"/>
            </a:endParaRPr>
          </a:p>
          <a:p>
            <a:endParaRPr lang="fr-FR" sz="2800" cap="small" dirty="0">
              <a:latin typeface="Arial" charset="0"/>
            </a:endParaRPr>
          </a:p>
          <a:p>
            <a:endParaRPr lang="fr-FR" sz="1400" cap="small" dirty="0">
              <a:latin typeface="Arial" charset="0"/>
            </a:endParaRPr>
          </a:p>
          <a:p>
            <a:endParaRPr lang="fr-FR" sz="1400" cap="small" dirty="0">
              <a:latin typeface="Arial" charset="0"/>
            </a:endParaRPr>
          </a:p>
          <a:p>
            <a:endParaRPr lang="fr-FR" sz="1400" cap="small" dirty="0">
              <a:latin typeface="Arial" charset="0"/>
            </a:endParaRPr>
          </a:p>
          <a:p>
            <a:endParaRPr lang="fr-FR" sz="1400" cap="small" dirty="0">
              <a:latin typeface="Arial" charset="0"/>
            </a:endParaRPr>
          </a:p>
          <a:p>
            <a:endParaRPr lang="fr-FR" sz="1400" cap="small" dirty="0">
              <a:latin typeface="Arial" charset="0"/>
            </a:endParaRPr>
          </a:p>
          <a:p>
            <a:endParaRPr lang="fr-FR" sz="1400" cap="small" dirty="0">
              <a:latin typeface="Arial" charset="0"/>
            </a:endParaRPr>
          </a:p>
          <a:p>
            <a:pPr algn="l"/>
            <a:r>
              <a:rPr lang="en-GB" sz="1800" b="1" dirty="0" err="1">
                <a:latin typeface="Arial" charset="0"/>
              </a:rPr>
              <a:t>Modeling</a:t>
            </a:r>
            <a:r>
              <a:rPr lang="en-GB" sz="1800" b="1" dirty="0">
                <a:latin typeface="Arial" charset="0"/>
              </a:rPr>
              <a:t> Language Engineering </a:t>
            </a:r>
            <a:r>
              <a:rPr lang="en-GB" sz="1800" cap="small" dirty="0">
                <a:latin typeface="Arial" charset="0"/>
              </a:rPr>
              <a:t>(</a:t>
            </a:r>
            <a:r>
              <a:rPr lang="en-GB" sz="1800" cap="small" dirty="0" err="1">
                <a:latin typeface="Arial" charset="0"/>
              </a:rPr>
              <a:t>Mle</a:t>
            </a:r>
            <a:r>
              <a:rPr lang="en-GB" sz="1800" cap="small" dirty="0">
                <a:latin typeface="Arial" charset="0"/>
              </a:rPr>
              <a:t>)</a:t>
            </a:r>
            <a:r>
              <a:rPr lang="en-GB" sz="1800" dirty="0">
                <a:latin typeface="Arial" charset="0"/>
              </a:rPr>
              <a:t> Workshop </a:t>
            </a:r>
          </a:p>
          <a:p>
            <a:pPr algn="l"/>
            <a:r>
              <a:rPr lang="en-GB" sz="1800" dirty="0">
                <a:latin typeface="Arial" charset="0"/>
              </a:rPr>
              <a:t>Co-Located with </a:t>
            </a:r>
            <a:r>
              <a:rPr lang="en-GB" sz="1800" dirty="0" err="1">
                <a:latin typeface="Arial" charset="0"/>
              </a:rPr>
              <a:t>MoDELS</a:t>
            </a:r>
            <a:r>
              <a:rPr lang="en-GB" sz="1800" dirty="0">
                <a:latin typeface="Arial" charset="0"/>
              </a:rPr>
              <a:t> 2022</a:t>
            </a:r>
            <a:r>
              <a:rPr lang="en-GB" sz="1400" cap="small" dirty="0">
                <a:latin typeface="Arial" charset="0"/>
              </a:rPr>
              <a:t/>
            </a:r>
            <a:br>
              <a:rPr lang="en-GB" sz="1400" cap="small" dirty="0">
                <a:latin typeface="Arial" charset="0"/>
              </a:rPr>
            </a:br>
            <a:endParaRPr lang="en-GB" sz="1400" cap="small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910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7328" y="310201"/>
            <a:ext cx="12144672" cy="790787"/>
          </a:xfrm>
        </p:spPr>
        <p:txBody>
          <a:bodyPr/>
          <a:lstStyle/>
          <a:p>
            <a:r>
              <a:rPr lang="fr-BE" sz="4000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Proposal</a:t>
            </a:r>
            <a:r>
              <a:rPr lang="fr-BE" sz="4000" i="1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fr-BE" sz="4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BE" sz="4000" dirty="0" err="1">
                <a:latin typeface="Arial" panose="020B0604020202020204" pitchFamily="34" charset="0"/>
                <a:cs typeface="Arial" panose="020B0604020202020204" pitchFamily="34" charset="0"/>
              </a:rPr>
              <a:t>Decouple</a:t>
            </a:r>
            <a:r>
              <a:rPr lang="fr-BE" sz="4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BE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Transfos </a:t>
            </a:r>
            <a:r>
              <a:rPr lang="fr-BE" sz="4000" dirty="0" err="1">
                <a:latin typeface="Arial" panose="020B0604020202020204" pitchFamily="34" charset="0"/>
                <a:cs typeface="Arial" panose="020B0604020202020204" pitchFamily="34" charset="0"/>
              </a:rPr>
              <a:t>From</a:t>
            </a:r>
            <a:r>
              <a:rPr lang="fr-BE" sz="4000" dirty="0">
                <a:latin typeface="Arial" panose="020B0604020202020204" pitchFamily="34" charset="0"/>
                <a:cs typeface="Arial" panose="020B0604020202020204" pitchFamily="34" charset="0"/>
              </a:rPr>
              <a:t> Animation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9</a:t>
            </a:r>
            <a:endParaRPr lang="en-US" dirty="0"/>
          </a:p>
        </p:txBody>
      </p:sp>
      <p:sp>
        <p:nvSpPr>
          <p:cNvPr id="9" name="Rectangle à coins arrondis 8"/>
          <p:cNvSpPr/>
          <p:nvPr/>
        </p:nvSpPr>
        <p:spPr>
          <a:xfrm>
            <a:off x="2567608" y="2024953"/>
            <a:ext cx="3024336" cy="4009392"/>
          </a:xfrm>
          <a:prstGeom prst="roundRect">
            <a:avLst>
              <a:gd name="adj" fmla="val 8037"/>
            </a:avLst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Rectangle à coins arrondis 11"/>
          <p:cNvSpPr/>
          <p:nvPr/>
        </p:nvSpPr>
        <p:spPr>
          <a:xfrm>
            <a:off x="3431704" y="2180412"/>
            <a:ext cx="1262794" cy="672524"/>
          </a:xfrm>
          <a:prstGeom prst="roundRect">
            <a:avLst>
              <a:gd name="adj" fmla="val 5769"/>
            </a:avLst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28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TU</a:t>
            </a:r>
            <a:r>
              <a:rPr lang="fr-BE" sz="2800" b="1" baseline="-25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endParaRPr lang="en-US" sz="28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0" name="ZoneTexte 29"/>
          <p:cNvSpPr txBox="1"/>
          <p:nvPr/>
        </p:nvSpPr>
        <p:spPr>
          <a:xfrm>
            <a:off x="2567608" y="1451174"/>
            <a:ext cx="30243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BE" sz="2800" b="1" dirty="0" smtClean="0"/>
              <a:t>Transformation</a:t>
            </a:r>
            <a:endParaRPr lang="en-US" sz="2800" b="1" dirty="0"/>
          </a:p>
        </p:txBody>
      </p:sp>
      <p:sp>
        <p:nvSpPr>
          <p:cNvPr id="31" name="ZoneTexte 30"/>
          <p:cNvSpPr txBox="1"/>
          <p:nvPr/>
        </p:nvSpPr>
        <p:spPr>
          <a:xfrm>
            <a:off x="6528048" y="1475950"/>
            <a:ext cx="3600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BE" sz="2800" b="1" dirty="0" smtClean="0"/>
              <a:t>Animation</a:t>
            </a:r>
            <a:endParaRPr lang="en-US" sz="2800" b="1" dirty="0"/>
          </a:p>
        </p:txBody>
      </p:sp>
      <p:sp>
        <p:nvSpPr>
          <p:cNvPr id="34" name="ZoneTexte 33"/>
          <p:cNvSpPr txBox="1"/>
          <p:nvPr/>
        </p:nvSpPr>
        <p:spPr>
          <a:xfrm>
            <a:off x="3863752" y="4596029"/>
            <a:ext cx="6480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b="1" dirty="0"/>
              <a:t>…</a:t>
            </a:r>
            <a:endParaRPr lang="en-US" b="1" dirty="0"/>
          </a:p>
        </p:txBody>
      </p:sp>
      <p:sp>
        <p:nvSpPr>
          <p:cNvPr id="19" name="Rectangle à coins arrondis 18"/>
          <p:cNvSpPr/>
          <p:nvPr/>
        </p:nvSpPr>
        <p:spPr>
          <a:xfrm>
            <a:off x="3431704" y="3259856"/>
            <a:ext cx="1262794" cy="673200"/>
          </a:xfrm>
          <a:prstGeom prst="roundRect">
            <a:avLst>
              <a:gd name="adj" fmla="val 8121"/>
            </a:avLst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28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TU</a:t>
            </a:r>
            <a:r>
              <a:rPr lang="fr-BE" sz="2800" b="1" baseline="-25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endParaRPr lang="en-US" sz="28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2" name="Rectangle à coins arrondis 21"/>
          <p:cNvSpPr/>
          <p:nvPr/>
        </p:nvSpPr>
        <p:spPr>
          <a:xfrm>
            <a:off x="3431704" y="5130657"/>
            <a:ext cx="1262794" cy="673200"/>
          </a:xfrm>
          <a:prstGeom prst="roundRect">
            <a:avLst>
              <a:gd name="adj" fmla="val 10736"/>
            </a:avLst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2800" b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TU</a:t>
            </a:r>
            <a:r>
              <a:rPr lang="fr-BE" sz="2800" b="1" baseline="-250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  <a:endParaRPr lang="en-US" sz="28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3" name="Rectangle à coins arrondis 22"/>
          <p:cNvSpPr/>
          <p:nvPr/>
        </p:nvSpPr>
        <p:spPr>
          <a:xfrm>
            <a:off x="6600056" y="2024952"/>
            <a:ext cx="3528392" cy="4009394"/>
          </a:xfrm>
          <a:prstGeom prst="roundRect">
            <a:avLst>
              <a:gd name="adj" fmla="val 8037"/>
            </a:avLst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0" name="ZoneTexte 39"/>
          <p:cNvSpPr txBox="1"/>
          <p:nvPr/>
        </p:nvSpPr>
        <p:spPr>
          <a:xfrm>
            <a:off x="8169951" y="4992148"/>
            <a:ext cx="5329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b="1" dirty="0"/>
              <a:t>…</a:t>
            </a:r>
            <a:endParaRPr lang="en-US" b="1" dirty="0"/>
          </a:p>
        </p:txBody>
      </p:sp>
      <p:sp>
        <p:nvSpPr>
          <p:cNvPr id="33" name="Flèche droite 32"/>
          <p:cNvSpPr/>
          <p:nvPr/>
        </p:nvSpPr>
        <p:spPr>
          <a:xfrm rot="5400000">
            <a:off x="7723260" y="1616730"/>
            <a:ext cx="1372126" cy="2252414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tIns="0" rIns="0" bIns="0" rtlCol="0" anchor="ctr"/>
          <a:lstStyle/>
          <a:p>
            <a:pPr algn="ctr"/>
            <a:endParaRPr lang="en-US" sz="14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5" name="Flèche droite 34"/>
          <p:cNvSpPr/>
          <p:nvPr/>
        </p:nvSpPr>
        <p:spPr>
          <a:xfrm rot="5400000">
            <a:off x="8152149" y="2043901"/>
            <a:ext cx="514346" cy="686891"/>
          </a:xfrm>
          <a:prstGeom prst="rightArrow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tIns="0" rIns="0" bIns="0" rtlCol="0" anchor="ctr"/>
          <a:lstStyle/>
          <a:p>
            <a:pPr algn="ctr"/>
            <a:r>
              <a:rPr lang="fr-BE" sz="14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</a:t>
            </a:r>
            <a:r>
              <a:rPr lang="fr-BE" sz="1400" b="1" baseline="-250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endParaRPr lang="en-US" sz="14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6" name="Flèche droite 35"/>
          <p:cNvSpPr/>
          <p:nvPr/>
        </p:nvSpPr>
        <p:spPr>
          <a:xfrm rot="5400000">
            <a:off x="8170118" y="2622786"/>
            <a:ext cx="514346" cy="686891"/>
          </a:xfrm>
          <a:prstGeom prst="rightArrow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tIns="0" rIns="0" bIns="0" rtlCol="0" anchor="ctr"/>
          <a:lstStyle/>
          <a:p>
            <a:pPr algn="ctr"/>
            <a:r>
              <a:rPr lang="fr-BE" sz="14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</a:t>
            </a:r>
            <a:r>
              <a:rPr lang="fr-BE" sz="1400" b="1" baseline="-250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endParaRPr lang="en-US" sz="14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2" name="Flèche droite 41"/>
          <p:cNvSpPr/>
          <p:nvPr/>
        </p:nvSpPr>
        <p:spPr>
          <a:xfrm rot="5400000">
            <a:off x="7554056" y="2588702"/>
            <a:ext cx="1584000" cy="3492000"/>
          </a:xfrm>
          <a:prstGeom prst="rightArrow">
            <a:avLst>
              <a:gd name="adj1" fmla="val 50000"/>
              <a:gd name="adj2" fmla="val 48365"/>
            </a:avLst>
          </a:prstGeom>
          <a:solidFill>
            <a:schemeClr val="accent6">
              <a:lumMod val="60000"/>
              <a:lumOff val="4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tIns="0" rIns="0" bIns="0" rtlCol="0" anchor="ctr"/>
          <a:lstStyle/>
          <a:p>
            <a:pPr algn="ctr"/>
            <a:endParaRPr lang="en-US" sz="14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3" name="Flèche droite 42"/>
          <p:cNvSpPr/>
          <p:nvPr/>
        </p:nvSpPr>
        <p:spPr>
          <a:xfrm rot="5400000">
            <a:off x="8282026" y="3932013"/>
            <a:ext cx="941485" cy="686891"/>
          </a:xfrm>
          <a:prstGeom prst="rightArrow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tIns="0" rIns="0" bIns="0" rtlCol="0" anchor="ctr"/>
          <a:lstStyle/>
          <a:p>
            <a:pPr algn="ctr"/>
            <a:r>
              <a:rPr lang="fr-BE" sz="14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</a:t>
            </a:r>
            <a:r>
              <a:rPr lang="fr-BE" sz="1400" b="1" baseline="-250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  <a:endParaRPr lang="en-US" sz="14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7" name="Flèche droite 46"/>
          <p:cNvSpPr/>
          <p:nvPr/>
        </p:nvSpPr>
        <p:spPr>
          <a:xfrm rot="5400000">
            <a:off x="7690473" y="3599114"/>
            <a:ext cx="514346" cy="686891"/>
          </a:xfrm>
          <a:prstGeom prst="rightArrow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tIns="0" rIns="0" bIns="0" rtlCol="0" anchor="ctr"/>
          <a:lstStyle/>
          <a:p>
            <a:pPr algn="ctr"/>
            <a:r>
              <a:rPr lang="fr-BE" sz="14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</a:t>
            </a:r>
            <a:r>
              <a:rPr lang="fr-BE" sz="1400" b="1" baseline="-250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endParaRPr lang="en-US" sz="14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8" name="Flèche droite 47"/>
          <p:cNvSpPr/>
          <p:nvPr/>
        </p:nvSpPr>
        <p:spPr>
          <a:xfrm rot="5400000">
            <a:off x="7714050" y="4214490"/>
            <a:ext cx="514346" cy="686891"/>
          </a:xfrm>
          <a:prstGeom prst="rightArrow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tIns="0" rIns="0" bIns="0" rtlCol="0" anchor="ctr"/>
          <a:lstStyle/>
          <a:p>
            <a:pPr algn="ctr"/>
            <a:r>
              <a:rPr lang="fr-BE" sz="14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</a:t>
            </a:r>
            <a:r>
              <a:rPr lang="fr-BE" sz="1400" b="1" baseline="-250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endParaRPr lang="en-US" sz="14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9" name="Flèche droite 48"/>
          <p:cNvSpPr/>
          <p:nvPr/>
        </p:nvSpPr>
        <p:spPr>
          <a:xfrm rot="5400000">
            <a:off x="8097619" y="5363691"/>
            <a:ext cx="514346" cy="686891"/>
          </a:xfrm>
          <a:prstGeom prst="rightArrow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tIns="0" rIns="0" bIns="0" rtlCol="0" anchor="ctr"/>
          <a:lstStyle/>
          <a:p>
            <a:pPr algn="ctr"/>
            <a:r>
              <a:rPr lang="fr-BE" sz="1400" b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</a:t>
            </a:r>
            <a:r>
              <a:rPr lang="fr-BE" sz="1400" b="1" baseline="-250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</a:t>
            </a:r>
            <a:endParaRPr lang="en-US" sz="14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50" name="Straight Arrow Connector 17"/>
          <p:cNvCxnSpPr/>
          <p:nvPr/>
        </p:nvCxnSpPr>
        <p:spPr>
          <a:xfrm flipV="1">
            <a:off x="4694498" y="2392163"/>
            <a:ext cx="3168000" cy="243"/>
          </a:xfrm>
          <a:prstGeom prst="straightConnector1">
            <a:avLst/>
          </a:prstGeom>
          <a:ln w="22225">
            <a:solidFill>
              <a:schemeClr val="tx1"/>
            </a:solidFill>
            <a:prstDash val="sysDash"/>
            <a:headEnd type="diamond" w="med" len="med"/>
            <a:tailEnd type="arrow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17"/>
          <p:cNvCxnSpPr/>
          <p:nvPr/>
        </p:nvCxnSpPr>
        <p:spPr>
          <a:xfrm flipV="1">
            <a:off x="4694498" y="3588861"/>
            <a:ext cx="2772000" cy="243"/>
          </a:xfrm>
          <a:prstGeom prst="straightConnector1">
            <a:avLst/>
          </a:prstGeom>
          <a:ln w="22225">
            <a:solidFill>
              <a:schemeClr val="tx1">
                <a:lumMod val="95000"/>
                <a:lumOff val="5000"/>
              </a:schemeClr>
            </a:solidFill>
            <a:prstDash val="sysDash"/>
            <a:headEnd type="diamond" w="med" len="med"/>
            <a:tailEnd type="arrow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Flèche droite 52"/>
          <p:cNvSpPr/>
          <p:nvPr/>
        </p:nvSpPr>
        <p:spPr>
          <a:xfrm rot="5400000">
            <a:off x="8152149" y="2043902"/>
            <a:ext cx="514346" cy="686891"/>
          </a:xfrm>
          <a:prstGeom prst="rightArrow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tIns="0" rIns="0" bIns="0" rtlCol="0" anchor="ctr"/>
          <a:lstStyle/>
          <a:p>
            <a:pPr algn="ctr"/>
            <a:r>
              <a:rPr lang="fr-BE" sz="14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</a:t>
            </a:r>
            <a:r>
              <a:rPr lang="fr-BE" sz="1400" b="1" baseline="-250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endParaRPr lang="en-US" sz="14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4" name="Flèche droite 53"/>
          <p:cNvSpPr/>
          <p:nvPr/>
        </p:nvSpPr>
        <p:spPr>
          <a:xfrm rot="5400000">
            <a:off x="8170118" y="2622787"/>
            <a:ext cx="514346" cy="686891"/>
          </a:xfrm>
          <a:prstGeom prst="rightArrow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tIns="0" rIns="0" bIns="0" rtlCol="0" anchor="ctr"/>
          <a:lstStyle/>
          <a:p>
            <a:pPr algn="ctr"/>
            <a:r>
              <a:rPr lang="fr-BE" sz="14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</a:t>
            </a:r>
            <a:r>
              <a:rPr lang="fr-BE" sz="1400" b="1" baseline="-250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endParaRPr lang="en-US" sz="14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5" name="Flèche droite 54"/>
          <p:cNvSpPr/>
          <p:nvPr/>
        </p:nvSpPr>
        <p:spPr>
          <a:xfrm rot="5400000">
            <a:off x="7690473" y="3599115"/>
            <a:ext cx="514346" cy="686891"/>
          </a:xfrm>
          <a:prstGeom prst="rightArrow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tIns="0" rIns="0" bIns="0" rtlCol="0" anchor="ctr"/>
          <a:lstStyle/>
          <a:p>
            <a:pPr algn="ctr"/>
            <a:r>
              <a:rPr lang="fr-BE" sz="14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</a:t>
            </a:r>
            <a:r>
              <a:rPr lang="fr-BE" sz="1400" b="1" baseline="-250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endParaRPr lang="en-US" sz="14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6" name="Flèche droite 55"/>
          <p:cNvSpPr/>
          <p:nvPr/>
        </p:nvSpPr>
        <p:spPr>
          <a:xfrm rot="5400000">
            <a:off x="8152149" y="2043903"/>
            <a:ext cx="514346" cy="686891"/>
          </a:xfrm>
          <a:prstGeom prst="rightArrow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tIns="0" rIns="0" bIns="0" rtlCol="0" anchor="ctr"/>
          <a:lstStyle/>
          <a:p>
            <a:pPr algn="ctr"/>
            <a:r>
              <a:rPr lang="fr-BE" sz="14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</a:t>
            </a:r>
            <a:r>
              <a:rPr lang="fr-BE" sz="1400" b="1" baseline="-250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endParaRPr lang="en-US" sz="14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7" name="Flèche droite 56"/>
          <p:cNvSpPr/>
          <p:nvPr/>
        </p:nvSpPr>
        <p:spPr>
          <a:xfrm rot="5400000">
            <a:off x="8170118" y="2622788"/>
            <a:ext cx="514346" cy="686891"/>
          </a:xfrm>
          <a:prstGeom prst="rightArrow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tIns="0" rIns="0" bIns="0" rtlCol="0" anchor="ctr"/>
          <a:lstStyle/>
          <a:p>
            <a:pPr algn="ctr"/>
            <a:r>
              <a:rPr lang="fr-BE" sz="14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</a:t>
            </a:r>
            <a:r>
              <a:rPr lang="fr-BE" sz="1400" b="1" baseline="-250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endParaRPr lang="en-US" sz="14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1" name="Flèche droite 60"/>
          <p:cNvSpPr/>
          <p:nvPr/>
        </p:nvSpPr>
        <p:spPr>
          <a:xfrm rot="5400000">
            <a:off x="8152149" y="2043904"/>
            <a:ext cx="514346" cy="686891"/>
          </a:xfrm>
          <a:prstGeom prst="rightArrow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tIns="0" rIns="0" bIns="0" rtlCol="0" anchor="ctr"/>
          <a:lstStyle/>
          <a:p>
            <a:pPr algn="ctr"/>
            <a:r>
              <a:rPr lang="fr-BE" sz="14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</a:t>
            </a:r>
            <a:r>
              <a:rPr lang="fr-BE" sz="1400" b="1" baseline="-250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endParaRPr lang="en-US" sz="14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5" name="Connecteur en arc 14"/>
          <p:cNvCxnSpPr>
            <a:stCxn id="19" idx="3"/>
          </p:cNvCxnSpPr>
          <p:nvPr/>
        </p:nvCxnSpPr>
        <p:spPr>
          <a:xfrm flipV="1">
            <a:off x="4694498" y="2564905"/>
            <a:ext cx="3129694" cy="1031551"/>
          </a:xfrm>
          <a:prstGeom prst="curvedConnector3">
            <a:avLst/>
          </a:prstGeom>
          <a:ln w="22225">
            <a:solidFill>
              <a:schemeClr val="tx1">
                <a:lumMod val="95000"/>
                <a:lumOff val="5000"/>
              </a:schemeClr>
            </a:solidFill>
            <a:prstDash val="sysDash"/>
            <a:headEnd type="diamond" w="med" len="med"/>
            <a:tailEnd type="arrow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214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34" grpId="0"/>
      <p:bldP spid="19" grpId="0" animBg="1"/>
      <p:bldP spid="22" grpId="0" animBg="1"/>
      <p:bldP spid="40" grpId="0"/>
      <p:bldP spid="33" grpId="0" animBg="1"/>
      <p:bldP spid="35" grpId="0" animBg="1"/>
      <p:bldP spid="36" grpId="0" animBg="1"/>
      <p:bldP spid="42" grpId="0" animBg="1"/>
      <p:bldP spid="43" grpId="0" animBg="1"/>
      <p:bldP spid="47" grpId="0" animBg="1"/>
      <p:bldP spid="48" grpId="0" animBg="1"/>
      <p:bldP spid="49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6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sz="4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Providing</a:t>
            </a:r>
            <a:r>
              <a:rPr lang="fr-BE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BE" sz="4000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Flexibility</a:t>
            </a:r>
            <a:r>
              <a:rPr lang="fr-BE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 for MA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10</a:t>
            </a:r>
            <a:endParaRPr lang="en-US" dirty="0"/>
          </a:p>
        </p:txBody>
      </p:sp>
      <p:cxnSp>
        <p:nvCxnSpPr>
          <p:cNvPr id="19" name="Straight Connector 2"/>
          <p:cNvCxnSpPr/>
          <p:nvPr/>
        </p:nvCxnSpPr>
        <p:spPr>
          <a:xfrm>
            <a:off x="1818489" y="1915506"/>
            <a:ext cx="2700000" cy="0"/>
          </a:xfrm>
          <a:prstGeom prst="lin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1" name="Rectangle 20"/>
          <p:cNvSpPr/>
          <p:nvPr/>
        </p:nvSpPr>
        <p:spPr>
          <a:xfrm>
            <a:off x="630489" y="1686986"/>
            <a:ext cx="1188000" cy="482400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28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TU</a:t>
            </a:r>
            <a:endParaRPr lang="en-US" sz="28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4518489" y="1686986"/>
            <a:ext cx="1188000" cy="482400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24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</a:t>
            </a:r>
            <a:endParaRPr lang="en-US" sz="24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4" name="TextBox 38"/>
          <p:cNvSpPr txBox="1"/>
          <p:nvPr/>
        </p:nvSpPr>
        <p:spPr>
          <a:xfrm>
            <a:off x="3591268" y="1861719"/>
            <a:ext cx="10653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0..*</a:t>
            </a:r>
            <a:endParaRPr lang="en-GB" sz="2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5" name="Connecteur droit avec flèche 4"/>
          <p:cNvCxnSpPr/>
          <p:nvPr/>
        </p:nvCxnSpPr>
        <p:spPr>
          <a:xfrm>
            <a:off x="2900060" y="1594912"/>
            <a:ext cx="720080" cy="0"/>
          </a:xfrm>
          <a:prstGeom prst="straightConnector1">
            <a:avLst/>
          </a:prstGeom>
          <a:ln w="41275" cmpd="dbl"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"/>
          <p:cNvCxnSpPr>
            <a:endCxn id="29" idx="1"/>
          </p:cNvCxnSpPr>
          <p:nvPr/>
        </p:nvCxnSpPr>
        <p:spPr>
          <a:xfrm flipV="1">
            <a:off x="2351584" y="3732806"/>
            <a:ext cx="954402" cy="591582"/>
          </a:xfrm>
          <a:prstGeom prst="lin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7" name="Straight Connector 2"/>
          <p:cNvCxnSpPr>
            <a:stCxn id="37" idx="3"/>
          </p:cNvCxnSpPr>
          <p:nvPr/>
        </p:nvCxnSpPr>
        <p:spPr>
          <a:xfrm>
            <a:off x="2346396" y="4325318"/>
            <a:ext cx="950830" cy="17762"/>
          </a:xfrm>
          <a:prstGeom prst="lin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8" name="Straight Connector 2"/>
          <p:cNvCxnSpPr>
            <a:stCxn id="37" idx="3"/>
            <a:endCxn id="36" idx="1"/>
          </p:cNvCxnSpPr>
          <p:nvPr/>
        </p:nvCxnSpPr>
        <p:spPr>
          <a:xfrm>
            <a:off x="2346397" y="4295712"/>
            <a:ext cx="938880" cy="654331"/>
          </a:xfrm>
          <a:prstGeom prst="lin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9" name="Rectangle à coins arrondis 28"/>
          <p:cNvSpPr/>
          <p:nvPr/>
        </p:nvSpPr>
        <p:spPr>
          <a:xfrm>
            <a:off x="3305986" y="3445148"/>
            <a:ext cx="1176966" cy="482121"/>
          </a:xfrm>
          <a:prstGeom prst="roundRect">
            <a:avLst>
              <a:gd name="adj" fmla="val 4749"/>
            </a:avLst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24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</a:t>
            </a:r>
            <a:r>
              <a:rPr lang="fr-BE" sz="2400" b="1" baseline="-25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endParaRPr lang="en-US" sz="24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5" name="Rectangle à coins arrondis 34"/>
          <p:cNvSpPr/>
          <p:nvPr/>
        </p:nvSpPr>
        <p:spPr>
          <a:xfrm>
            <a:off x="3294187" y="4081072"/>
            <a:ext cx="1188765" cy="462673"/>
          </a:xfrm>
          <a:prstGeom prst="roundRect">
            <a:avLst>
              <a:gd name="adj" fmla="val 9503"/>
            </a:avLst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24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</a:t>
            </a:r>
            <a:r>
              <a:rPr lang="fr-BE" sz="2400" b="1" baseline="-250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endParaRPr lang="en-US" sz="24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6" name="Rectangle à coins arrondis 35"/>
          <p:cNvSpPr/>
          <p:nvPr/>
        </p:nvSpPr>
        <p:spPr>
          <a:xfrm>
            <a:off x="3285277" y="4755642"/>
            <a:ext cx="1188766" cy="441237"/>
          </a:xfrm>
          <a:prstGeom prst="roundRect">
            <a:avLst>
              <a:gd name="adj" fmla="val 7919"/>
            </a:avLst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2400" b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</a:t>
            </a:r>
            <a:r>
              <a:rPr lang="fr-BE" sz="2400" b="1" baseline="-25000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  <a:endParaRPr lang="en-US" sz="24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7" name="Rectangle à coins arrondis 36"/>
          <p:cNvSpPr/>
          <p:nvPr/>
        </p:nvSpPr>
        <p:spPr>
          <a:xfrm>
            <a:off x="983432" y="4048876"/>
            <a:ext cx="1362965" cy="512005"/>
          </a:xfrm>
          <a:prstGeom prst="round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fr-BE" sz="24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fr-BE" sz="2400" b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ire</a:t>
            </a:r>
            <a:r>
              <a:rPr lang="fr-BE" sz="2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en-US" sz="24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8" name="ZoneTexte 37"/>
          <p:cNvSpPr txBox="1"/>
          <p:nvPr/>
        </p:nvSpPr>
        <p:spPr>
          <a:xfrm>
            <a:off x="3196159" y="4589917"/>
            <a:ext cx="63520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●●</a:t>
            </a:r>
            <a:r>
              <a:rPr lang="en-US" sz="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●</a:t>
            </a:r>
            <a:endParaRPr lang="en-US" sz="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2" name="Accolade ouvrante 61"/>
          <p:cNvSpPr/>
          <p:nvPr/>
        </p:nvSpPr>
        <p:spPr>
          <a:xfrm>
            <a:off x="5534659" y="1846288"/>
            <a:ext cx="577445" cy="3957352"/>
          </a:xfrm>
          <a:prstGeom prst="leftBrace">
            <a:avLst>
              <a:gd name="adj1" fmla="val 355964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à coins arrondis 59"/>
          <p:cNvSpPr/>
          <p:nvPr/>
        </p:nvSpPr>
        <p:spPr>
          <a:xfrm>
            <a:off x="5986588" y="2225747"/>
            <a:ext cx="1176966" cy="388926"/>
          </a:xfrm>
          <a:prstGeom prst="roundRect">
            <a:avLst>
              <a:gd name="adj" fmla="val 4749"/>
            </a:avLst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28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</a:t>
            </a:r>
            <a:r>
              <a:rPr lang="fr-BE" sz="2800" b="1" baseline="-250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endParaRPr lang="en-US" sz="28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4" name="Ellipse 63"/>
          <p:cNvSpPr/>
          <p:nvPr/>
        </p:nvSpPr>
        <p:spPr>
          <a:xfrm>
            <a:off x="8322831" y="3082574"/>
            <a:ext cx="756000" cy="756000"/>
          </a:xfrm>
          <a:prstGeom prst="ellipse">
            <a:avLst/>
          </a:prstGeom>
          <a:noFill/>
          <a:ln w="285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Ellipse 64"/>
          <p:cNvSpPr/>
          <p:nvPr/>
        </p:nvSpPr>
        <p:spPr>
          <a:xfrm>
            <a:off x="8584266" y="3334080"/>
            <a:ext cx="252000" cy="252000"/>
          </a:xfrm>
          <a:prstGeom prst="ellipse">
            <a:avLst/>
          </a:prstGeom>
          <a:solidFill>
            <a:srgbClr val="C00000"/>
          </a:solidFill>
          <a:ln w="285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Ellipse 65"/>
          <p:cNvSpPr/>
          <p:nvPr/>
        </p:nvSpPr>
        <p:spPr>
          <a:xfrm>
            <a:off x="9912424" y="3104964"/>
            <a:ext cx="720000" cy="720000"/>
          </a:xfrm>
          <a:prstGeom prst="ellipse">
            <a:avLst/>
          </a:prstGeom>
          <a:noFill/>
          <a:ln w="60325" cmpd="thickThin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67" name="Connecteur droit avec flèche 66"/>
          <p:cNvCxnSpPr/>
          <p:nvPr/>
        </p:nvCxnSpPr>
        <p:spPr>
          <a:xfrm>
            <a:off x="9078831" y="3455182"/>
            <a:ext cx="82800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 w="sm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Connecteur droit avec flèche 67"/>
          <p:cNvCxnSpPr/>
          <p:nvPr/>
        </p:nvCxnSpPr>
        <p:spPr>
          <a:xfrm>
            <a:off x="8166926" y="2996952"/>
            <a:ext cx="266918" cy="216024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9" name="Rectangle à coins arrondis 68"/>
          <p:cNvSpPr/>
          <p:nvPr/>
        </p:nvSpPr>
        <p:spPr>
          <a:xfrm>
            <a:off x="7063962" y="1861720"/>
            <a:ext cx="4294208" cy="1069635"/>
          </a:xfrm>
          <a:prstGeom prst="roundRect">
            <a:avLst>
              <a:gd name="adj" fmla="val 0"/>
            </a:avLst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+mj-lt"/>
              <a:buAutoNum type="arabicPeriod"/>
            </a:pPr>
            <a:r>
              <a:rPr lang="fr-BE" b="1" dirty="0" smtClean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Move</a:t>
            </a:r>
            <a:r>
              <a:rPr lang="fr-BE" b="1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BE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Token</a:t>
            </a:r>
            <a:r>
              <a:rPr lang="fr-BE" b="1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to </a:t>
            </a:r>
            <a:r>
              <a:rPr lang="fr-BE" b="1" dirty="0" err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next</a:t>
            </a:r>
            <a:r>
              <a:rPr lang="fr-BE" b="1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BE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State</a:t>
            </a:r>
          </a:p>
          <a:p>
            <a:pPr marL="446088"/>
            <a:r>
              <a:rPr lang="fr-BE" sz="1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1.1 </a:t>
            </a:r>
            <a:r>
              <a:rPr lang="fr-BE" sz="1400" b="1" dirty="0" err="1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Disappear</a:t>
            </a:r>
            <a:r>
              <a:rPr lang="fr-BE" sz="1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BE" sz="1400" b="1" dirty="0" err="1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from</a:t>
            </a:r>
            <a:r>
              <a:rPr lang="fr-BE" sz="1400" b="1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BE" sz="14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current</a:t>
            </a:r>
            <a:r>
              <a:rPr lang="fr-BE" sz="1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fr-BE" sz="1400" b="1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/>
            </a:r>
            <a:br>
              <a:rPr lang="fr-BE" sz="1400" b="1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fr-BE" sz="1400" b="1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THEN</a:t>
            </a:r>
            <a:endParaRPr lang="fr-BE" sz="14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46088"/>
            <a:r>
              <a:rPr lang="fr-BE" sz="1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1.2 </a:t>
            </a:r>
            <a:r>
              <a:rPr lang="fr-BE" sz="1400" b="1" dirty="0" err="1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Appear</a:t>
            </a:r>
            <a:r>
              <a:rPr lang="fr-BE" sz="1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BE" sz="1400" b="1" dirty="0" err="1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into</a:t>
            </a:r>
            <a:r>
              <a:rPr lang="fr-BE" sz="1400" b="1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BE" sz="1400" b="1" dirty="0" err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next</a:t>
            </a:r>
            <a:endParaRPr lang="en-US" sz="14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0" name="Ellipse 69"/>
          <p:cNvSpPr/>
          <p:nvPr/>
        </p:nvSpPr>
        <p:spPr>
          <a:xfrm>
            <a:off x="10146424" y="3351438"/>
            <a:ext cx="252000" cy="252000"/>
          </a:xfrm>
          <a:prstGeom prst="ellipse">
            <a:avLst/>
          </a:prstGeom>
          <a:solidFill>
            <a:srgbClr val="C00000"/>
          </a:solidFill>
          <a:ln w="285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à coins arrondis 70"/>
          <p:cNvSpPr/>
          <p:nvPr/>
        </p:nvSpPr>
        <p:spPr>
          <a:xfrm>
            <a:off x="5897165" y="4937948"/>
            <a:ext cx="1166797" cy="388926"/>
          </a:xfrm>
          <a:prstGeom prst="roundRect">
            <a:avLst>
              <a:gd name="adj" fmla="val 4749"/>
            </a:avLst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28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</a:t>
            </a:r>
            <a:r>
              <a:rPr lang="fr-BE" sz="2800" b="1" baseline="-250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endParaRPr lang="en-US" sz="28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2" name="Ellipse 71"/>
          <p:cNvSpPr/>
          <p:nvPr/>
        </p:nvSpPr>
        <p:spPr>
          <a:xfrm>
            <a:off x="8378155" y="5590832"/>
            <a:ext cx="756000" cy="756000"/>
          </a:xfrm>
          <a:prstGeom prst="ellipse">
            <a:avLst/>
          </a:prstGeom>
          <a:noFill/>
          <a:ln w="285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Ellipse 72"/>
          <p:cNvSpPr/>
          <p:nvPr/>
        </p:nvSpPr>
        <p:spPr>
          <a:xfrm>
            <a:off x="9949905" y="5626832"/>
            <a:ext cx="720000" cy="720000"/>
          </a:xfrm>
          <a:prstGeom prst="ellipse">
            <a:avLst/>
          </a:prstGeom>
          <a:noFill/>
          <a:ln w="60325" cmpd="thickThin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74" name="Connecteur droit avec flèche 73"/>
          <p:cNvCxnSpPr>
            <a:stCxn id="72" idx="6"/>
          </p:cNvCxnSpPr>
          <p:nvPr/>
        </p:nvCxnSpPr>
        <p:spPr>
          <a:xfrm>
            <a:off x="9134155" y="5968832"/>
            <a:ext cx="815750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 w="sm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Connecteur droit avec flèche 74"/>
          <p:cNvCxnSpPr/>
          <p:nvPr/>
        </p:nvCxnSpPr>
        <p:spPr>
          <a:xfrm>
            <a:off x="8203427" y="5517232"/>
            <a:ext cx="266918" cy="216024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6" name="Ellipse 75"/>
          <p:cNvSpPr/>
          <p:nvPr/>
        </p:nvSpPr>
        <p:spPr>
          <a:xfrm>
            <a:off x="8630155" y="5823750"/>
            <a:ext cx="252000" cy="252000"/>
          </a:xfrm>
          <a:prstGeom prst="ellipse">
            <a:avLst/>
          </a:prstGeom>
          <a:solidFill>
            <a:srgbClr val="C00000"/>
          </a:solidFill>
          <a:ln w="285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à coins arrondis 76"/>
          <p:cNvSpPr/>
          <p:nvPr/>
        </p:nvSpPr>
        <p:spPr>
          <a:xfrm>
            <a:off x="7063962" y="4418635"/>
            <a:ext cx="5040560" cy="1098597"/>
          </a:xfrm>
          <a:prstGeom prst="roundRect">
            <a:avLst>
              <a:gd name="adj" fmla="val 0"/>
            </a:avLst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tabLst>
                <a:tab pos="896938" algn="l"/>
              </a:tabLst>
            </a:pPr>
            <a:r>
              <a:rPr lang="fr-BE" b="1" dirty="0" smtClean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2. HSLIDE </a:t>
            </a:r>
            <a:r>
              <a:rPr lang="fr-BE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Token</a:t>
            </a:r>
            <a:r>
              <a:rPr lang="fr-BE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to </a:t>
            </a:r>
            <a:r>
              <a:rPr lang="fr-BE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next</a:t>
            </a:r>
            <a:r>
              <a:rPr lang="fr-BE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BE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State</a:t>
            </a:r>
            <a:endParaRPr lang="fr-BE" b="1" dirty="0">
              <a:solidFill>
                <a:srgbClr val="00B05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46088"/>
            <a:r>
              <a:rPr lang="fr-BE" sz="1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1.1 </a:t>
            </a:r>
            <a:r>
              <a:rPr lang="fr-BE" sz="1400" b="1" dirty="0" err="1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Highlight</a:t>
            </a:r>
            <a:r>
              <a:rPr lang="fr-BE" sz="1400" b="1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BE" sz="1400" b="1" dirty="0" err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fired</a:t>
            </a:r>
            <a:r>
              <a:rPr lang="fr-BE" sz="1400" b="1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BE" sz="1400" b="1" dirty="0" smtClean="0">
                <a:solidFill>
                  <a:schemeClr val="tx1"/>
                </a:solidFill>
                <a:latin typeface="Courier" pitchFamily="49" charset="0"/>
                <a:cs typeface="Calibri" panose="020F0502020204030204" pitchFamily="34" charset="0"/>
              </a:rPr>
              <a:t>Transition</a:t>
            </a:r>
            <a:r>
              <a:rPr lang="fr-BE" sz="1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/>
            </a:r>
            <a:br>
              <a:rPr lang="fr-BE" sz="1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fr-BE" sz="1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THEN</a:t>
            </a:r>
          </a:p>
          <a:p>
            <a:pPr marL="446088"/>
            <a:r>
              <a:rPr lang="fr-BE" sz="1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1.2 </a:t>
            </a:r>
            <a:r>
              <a:rPr lang="fr-BE" sz="1400" b="1" dirty="0" smtClean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Slide </a:t>
            </a:r>
            <a:r>
              <a:rPr lang="fr-BE" sz="1400" b="1" dirty="0" err="1">
                <a:solidFill>
                  <a:schemeClr val="tx1"/>
                </a:solidFill>
                <a:latin typeface="Courier" pitchFamily="49" charset="0"/>
                <a:cs typeface="Calibri" panose="020F0502020204030204" pitchFamily="34" charset="0"/>
              </a:rPr>
              <a:t>Token</a:t>
            </a:r>
            <a:r>
              <a:rPr lang="fr-BE" sz="1400" b="1" dirty="0" smtClean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BE" sz="14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along</a:t>
            </a:r>
            <a:r>
              <a:rPr lang="fr-BE" sz="1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BE" sz="1400" b="1" dirty="0">
                <a:solidFill>
                  <a:schemeClr val="tx1"/>
                </a:solidFill>
                <a:latin typeface="Courier" pitchFamily="49" charset="0"/>
                <a:cs typeface="Calibri" panose="020F0502020204030204" pitchFamily="34" charset="0"/>
              </a:rPr>
              <a:t>Transition</a:t>
            </a:r>
            <a:r>
              <a:rPr lang="fr-BE" sz="1400" b="1" dirty="0" smtClean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BE" sz="14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into</a:t>
            </a:r>
            <a:r>
              <a:rPr lang="fr-BE" sz="1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BE" sz="14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next</a:t>
            </a:r>
            <a:r>
              <a:rPr lang="fr-BE" sz="1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BE" sz="1400" b="1" dirty="0">
                <a:solidFill>
                  <a:schemeClr val="tx1"/>
                </a:solidFill>
                <a:latin typeface="Courier" pitchFamily="49" charset="0"/>
                <a:cs typeface="Calibri" panose="020F0502020204030204" pitchFamily="34" charset="0"/>
              </a:rPr>
              <a:t>State</a:t>
            </a:r>
            <a:endParaRPr lang="en-US" sz="1400" b="1" dirty="0">
              <a:solidFill>
                <a:schemeClr val="tx1"/>
              </a:solidFill>
              <a:latin typeface="Courier" pitchFamily="49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1195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9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0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7" presetClass="emph" presetSubtype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indefinite"/>
                                        <p:tgtEl>
                                          <p:spTgt spid="7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73C17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0" dur="indefinite"/>
                                        <p:tgtEl>
                                          <p:spTgt spid="7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63" presetClass="path" presetSubtype="0" accel="50000" decel="50000" fill="hold" grpId="2" nodeType="withEffect">
                                  <p:stCondLst>
                                    <p:cond delay="2200"/>
                                  </p:stCondLst>
                                  <p:childTnLst>
                                    <p:animMotion origin="layout" path="M 1.04167E-6 -2.59259E-6 L 0.12604 0.00648 " pathEditMode="relative" rAng="0" ptsTypes="AA">
                                      <p:cBhvr>
                                        <p:cTn id="82" dur="2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302" y="3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5" grpId="0" animBg="1"/>
      <p:bldP spid="36" grpId="0" animBg="1"/>
      <p:bldP spid="37" grpId="0" animBg="1"/>
      <p:bldP spid="38" grpId="0"/>
      <p:bldP spid="62" grpId="0" animBg="1"/>
      <p:bldP spid="60" grpId="0"/>
      <p:bldP spid="64" grpId="0" animBg="1"/>
      <p:bldP spid="65" grpId="0" animBg="1"/>
      <p:bldP spid="65" grpId="1" animBg="1"/>
      <p:bldP spid="66" grpId="0" animBg="1"/>
      <p:bldP spid="69" grpId="0"/>
      <p:bldP spid="70" grpId="0" animBg="1"/>
      <p:bldP spid="71" grpId="0"/>
      <p:bldP spid="72" grpId="0" animBg="1"/>
      <p:bldP spid="73" grpId="0" animBg="1"/>
      <p:bldP spid="76" grpId="0" animBg="1"/>
      <p:bldP spid="76" grpId="2" animBg="1"/>
      <p:bldP spid="7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sz="4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Enabling</a:t>
            </a:r>
            <a:r>
              <a:rPr lang="fr-BE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BE" sz="4000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Reuse</a:t>
            </a:r>
            <a:r>
              <a:rPr lang="fr-BE" sz="4000" i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BE" sz="4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across</a:t>
            </a:r>
            <a:r>
              <a:rPr lang="fr-BE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BE" sz="4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DSLs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11</a:t>
            </a:r>
            <a:endParaRPr lang="en-US" dirty="0"/>
          </a:p>
        </p:txBody>
      </p:sp>
      <p:sp>
        <p:nvSpPr>
          <p:cNvPr id="41" name="Rectangle à coins arrondis 40"/>
          <p:cNvSpPr/>
          <p:nvPr/>
        </p:nvSpPr>
        <p:spPr>
          <a:xfrm>
            <a:off x="7856885" y="1549136"/>
            <a:ext cx="1188000" cy="396000"/>
          </a:xfrm>
          <a:prstGeom prst="roundRect">
            <a:avLst>
              <a:gd name="adj" fmla="val 3887"/>
            </a:avLst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fr-BE" sz="24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TU</a:t>
            </a:r>
            <a:r>
              <a:rPr lang="fr-BE" sz="2400" b="1" baseline="-250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FSM</a:t>
            </a:r>
            <a:endParaRPr lang="en-US" sz="24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2" name="Rectangle à coins arrondis 41"/>
          <p:cNvSpPr/>
          <p:nvPr/>
        </p:nvSpPr>
        <p:spPr>
          <a:xfrm>
            <a:off x="7839111" y="2680619"/>
            <a:ext cx="1205774" cy="396000"/>
          </a:xfrm>
          <a:prstGeom prst="roundRect">
            <a:avLst>
              <a:gd name="adj" fmla="val 10885"/>
            </a:avLst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fr-BE" sz="24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TU</a:t>
            </a:r>
            <a:r>
              <a:rPr lang="fr-BE" sz="2400" b="1" baseline="-250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PM</a:t>
            </a:r>
            <a:endParaRPr lang="en-US" sz="24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3" name="Rectangle à coins arrondis 42"/>
          <p:cNvSpPr/>
          <p:nvPr/>
        </p:nvSpPr>
        <p:spPr>
          <a:xfrm>
            <a:off x="9863928" y="2122391"/>
            <a:ext cx="1188000" cy="396000"/>
          </a:xfrm>
          <a:prstGeom prst="roundRect">
            <a:avLst>
              <a:gd name="adj" fmla="val 8552"/>
            </a:avLst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2400" b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</a:t>
            </a:r>
            <a:r>
              <a:rPr lang="fr-BE" sz="2400" b="1" baseline="-25000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endParaRPr lang="en-US" sz="24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44" name="Straight Connector 2"/>
          <p:cNvCxnSpPr>
            <a:stCxn id="41" idx="3"/>
            <a:endCxn id="43" idx="1"/>
          </p:cNvCxnSpPr>
          <p:nvPr/>
        </p:nvCxnSpPr>
        <p:spPr>
          <a:xfrm>
            <a:off x="9044885" y="1747136"/>
            <a:ext cx="819043" cy="573255"/>
          </a:xfrm>
          <a:prstGeom prst="lin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5" name="Straight Connector 2"/>
          <p:cNvCxnSpPr>
            <a:stCxn id="42" idx="3"/>
            <a:endCxn id="43" idx="1"/>
          </p:cNvCxnSpPr>
          <p:nvPr/>
        </p:nvCxnSpPr>
        <p:spPr>
          <a:xfrm flipV="1">
            <a:off x="9044885" y="2320391"/>
            <a:ext cx="819043" cy="558228"/>
          </a:xfrm>
          <a:prstGeom prst="lin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6" name="Parenthèse ouvrante 45"/>
          <p:cNvSpPr/>
          <p:nvPr/>
        </p:nvSpPr>
        <p:spPr>
          <a:xfrm>
            <a:off x="7551078" y="2633339"/>
            <a:ext cx="288032" cy="576000"/>
          </a:xfrm>
          <a:prstGeom prst="leftBracket">
            <a:avLst>
              <a:gd name="adj" fmla="val 43745"/>
            </a:avLst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6776507" y="1557699"/>
            <a:ext cx="77457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cap="small" dirty="0" smtClean="0"/>
              <a:t>Dsl</a:t>
            </a:r>
            <a:r>
              <a:rPr lang="en-GB" sz="1600" b="1" cap="small" dirty="0" smtClean="0"/>
              <a:t>1</a:t>
            </a:r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6761566" y="2695652"/>
            <a:ext cx="77457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cap="small" dirty="0" smtClean="0"/>
              <a:t>Dsl</a:t>
            </a:r>
            <a:r>
              <a:rPr lang="en-GB" sz="1600" b="1" cap="small" dirty="0" smtClean="0"/>
              <a:t>2</a:t>
            </a:r>
            <a:endParaRPr lang="en-US" sz="1600" dirty="0"/>
          </a:p>
        </p:txBody>
      </p:sp>
      <p:sp>
        <p:nvSpPr>
          <p:cNvPr id="49" name="Parenthèse ouvrante 48"/>
          <p:cNvSpPr/>
          <p:nvPr/>
        </p:nvSpPr>
        <p:spPr>
          <a:xfrm>
            <a:off x="7568853" y="1481147"/>
            <a:ext cx="288032" cy="540000"/>
          </a:xfrm>
          <a:prstGeom prst="leftBracket">
            <a:avLst>
              <a:gd name="adj" fmla="val 43745"/>
            </a:avLst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/>
          <p:cNvSpPr/>
          <p:nvPr/>
        </p:nvSpPr>
        <p:spPr>
          <a:xfrm>
            <a:off x="3996886" y="4653603"/>
            <a:ext cx="1470901" cy="396000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5" name="Rectangle à coins arrondis 64"/>
          <p:cNvSpPr/>
          <p:nvPr/>
        </p:nvSpPr>
        <p:spPr>
          <a:xfrm>
            <a:off x="1324031" y="4089254"/>
            <a:ext cx="3882733" cy="540019"/>
          </a:xfrm>
          <a:prstGeom prst="roundRect">
            <a:avLst>
              <a:gd name="adj" fmla="val 0"/>
            </a:avLst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tabLst>
                <a:tab pos="1522413" algn="l"/>
              </a:tabLst>
            </a:pPr>
            <a:r>
              <a:rPr lang="fr-BE" sz="24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TU</a:t>
            </a:r>
            <a:r>
              <a:rPr lang="fr-BE" sz="2400" b="1" baseline="-250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FSM</a:t>
            </a:r>
            <a:r>
              <a:rPr lang="fr-BE" sz="24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</a:t>
            </a:r>
            <a:r>
              <a:rPr lang="fr-BE" sz="2400" b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fire</a:t>
            </a:r>
            <a:r>
              <a:rPr lang="fr-BE" sz="24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()</a:t>
            </a:r>
            <a:endParaRPr lang="en-US" sz="24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8" name="Ellipse 77"/>
          <p:cNvSpPr/>
          <p:nvPr/>
        </p:nvSpPr>
        <p:spPr>
          <a:xfrm>
            <a:off x="7114997" y="3988129"/>
            <a:ext cx="756000" cy="756000"/>
          </a:xfrm>
          <a:prstGeom prst="ellipse">
            <a:avLst/>
          </a:prstGeom>
          <a:noFill/>
          <a:ln w="285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Ellipse 78"/>
          <p:cNvSpPr/>
          <p:nvPr/>
        </p:nvSpPr>
        <p:spPr>
          <a:xfrm>
            <a:off x="7363834" y="4240129"/>
            <a:ext cx="252000" cy="252000"/>
          </a:xfrm>
          <a:prstGeom prst="ellipse">
            <a:avLst/>
          </a:prstGeom>
          <a:solidFill>
            <a:srgbClr val="C00000"/>
          </a:solidFill>
          <a:ln w="285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Ellipse 79"/>
          <p:cNvSpPr/>
          <p:nvPr/>
        </p:nvSpPr>
        <p:spPr>
          <a:xfrm>
            <a:off x="8762512" y="4003183"/>
            <a:ext cx="720000" cy="720000"/>
          </a:xfrm>
          <a:prstGeom prst="ellipse">
            <a:avLst/>
          </a:prstGeom>
          <a:noFill/>
          <a:ln w="60325" cmpd="thickThin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81" name="Connecteur droit avec flèche 80"/>
          <p:cNvCxnSpPr/>
          <p:nvPr/>
        </p:nvCxnSpPr>
        <p:spPr>
          <a:xfrm>
            <a:off x="7870997" y="4366129"/>
            <a:ext cx="90000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 w="sm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Connecteur droit avec flèche 81"/>
          <p:cNvCxnSpPr/>
          <p:nvPr/>
        </p:nvCxnSpPr>
        <p:spPr>
          <a:xfrm>
            <a:off x="6981538" y="3880117"/>
            <a:ext cx="266918" cy="216024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2"/>
          <p:cNvCxnSpPr/>
          <p:nvPr/>
        </p:nvCxnSpPr>
        <p:spPr>
          <a:xfrm>
            <a:off x="1991544" y="2036703"/>
            <a:ext cx="2700000" cy="0"/>
          </a:xfrm>
          <a:prstGeom prst="lin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1" name="Rectangle 50"/>
          <p:cNvSpPr/>
          <p:nvPr/>
        </p:nvSpPr>
        <p:spPr>
          <a:xfrm>
            <a:off x="839416" y="1819653"/>
            <a:ext cx="1188000" cy="396000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28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TU</a:t>
            </a:r>
            <a:endParaRPr lang="en-US" sz="28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4691976" y="1838703"/>
            <a:ext cx="1188000" cy="396000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24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</a:t>
            </a:r>
            <a:endParaRPr lang="en-US" sz="24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3" name="TextBox 38"/>
          <p:cNvSpPr txBox="1"/>
          <p:nvPr/>
        </p:nvSpPr>
        <p:spPr>
          <a:xfrm>
            <a:off x="2027416" y="2009769"/>
            <a:ext cx="10653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0..*</a:t>
            </a:r>
            <a:endParaRPr lang="en-GB" sz="2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54" name="Connecteur droit avec flèche 53"/>
          <p:cNvCxnSpPr/>
          <p:nvPr/>
        </p:nvCxnSpPr>
        <p:spPr>
          <a:xfrm flipH="1">
            <a:off x="3073115" y="1716109"/>
            <a:ext cx="720080" cy="0"/>
          </a:xfrm>
          <a:prstGeom prst="straightConnector1">
            <a:avLst/>
          </a:prstGeom>
          <a:ln w="41275" cmpd="dbl"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5" name="Ellipse 34"/>
          <p:cNvSpPr/>
          <p:nvPr/>
        </p:nvSpPr>
        <p:spPr>
          <a:xfrm>
            <a:off x="9000567" y="4252305"/>
            <a:ext cx="252000" cy="252000"/>
          </a:xfrm>
          <a:prstGeom prst="ellipse">
            <a:avLst/>
          </a:prstGeom>
          <a:solidFill>
            <a:srgbClr val="C00000"/>
          </a:solidFill>
          <a:ln w="285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lèche droite rayée 5"/>
          <p:cNvSpPr/>
          <p:nvPr/>
        </p:nvSpPr>
        <p:spPr>
          <a:xfrm rot="10800000">
            <a:off x="5437230" y="3861048"/>
            <a:ext cx="708081" cy="1080121"/>
          </a:xfrm>
          <a:prstGeom prst="stripedRightArrow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lIns="72000" tIns="0" rIns="0" bIns="0" rtlCol="0" anchor="ctr"/>
          <a:lstStyle/>
          <a:p>
            <a:pPr algn="ctr"/>
            <a:endParaRPr lang="en-US" sz="1400" dirty="0">
              <a:solidFill>
                <a:srgbClr val="000000"/>
              </a:solidFill>
              <a:latin typeface="CMR9"/>
            </a:endParaRPr>
          </a:p>
        </p:txBody>
      </p:sp>
      <p:cxnSp>
        <p:nvCxnSpPr>
          <p:cNvPr id="107" name="Connecteur en arc 106"/>
          <p:cNvCxnSpPr/>
          <p:nvPr/>
        </p:nvCxnSpPr>
        <p:spPr>
          <a:xfrm>
            <a:off x="9482512" y="4363182"/>
            <a:ext cx="46275" cy="1640145"/>
          </a:xfrm>
          <a:prstGeom prst="curvedConnector3">
            <a:avLst>
              <a:gd name="adj1" fmla="val 594003"/>
            </a:avLst>
          </a:prstGeom>
          <a:ln>
            <a:solidFill>
              <a:srgbClr val="FF0000"/>
            </a:solidFill>
            <a:prstDash val="sys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Connecteur en arc 107"/>
          <p:cNvCxnSpPr/>
          <p:nvPr/>
        </p:nvCxnSpPr>
        <p:spPr>
          <a:xfrm rot="5400000">
            <a:off x="7150082" y="5015124"/>
            <a:ext cx="991911" cy="228494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prstDash val="sys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Connecteur en arc 108"/>
          <p:cNvCxnSpPr/>
          <p:nvPr/>
        </p:nvCxnSpPr>
        <p:spPr>
          <a:xfrm rot="5400000">
            <a:off x="6641900" y="5081228"/>
            <a:ext cx="1563032" cy="311027"/>
          </a:xfrm>
          <a:prstGeom prst="curvedConnector4">
            <a:avLst>
              <a:gd name="adj1" fmla="val 40694"/>
              <a:gd name="adj2" fmla="val 173498"/>
            </a:avLst>
          </a:prstGeom>
          <a:ln>
            <a:solidFill>
              <a:srgbClr val="FF0000"/>
            </a:solidFill>
            <a:prstDash val="sys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0" name="Flèche droite rayée 109"/>
          <p:cNvSpPr/>
          <p:nvPr/>
        </p:nvSpPr>
        <p:spPr>
          <a:xfrm rot="10800000">
            <a:off x="5467787" y="5246274"/>
            <a:ext cx="708081" cy="1080121"/>
          </a:xfrm>
          <a:prstGeom prst="stripedRightArrow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lIns="72000" tIns="0" rIns="0" bIns="0" rtlCol="0" anchor="ctr"/>
          <a:lstStyle/>
          <a:p>
            <a:pPr algn="ctr"/>
            <a:endParaRPr lang="en-US" sz="1400" dirty="0">
              <a:solidFill>
                <a:srgbClr val="000000"/>
              </a:solidFill>
              <a:latin typeface="CMR9"/>
            </a:endParaRPr>
          </a:p>
        </p:txBody>
      </p:sp>
      <p:sp>
        <p:nvSpPr>
          <p:cNvPr id="111" name="Rectangle à coins arrondis 110"/>
          <p:cNvSpPr/>
          <p:nvPr/>
        </p:nvSpPr>
        <p:spPr>
          <a:xfrm>
            <a:off x="1304744" y="5524332"/>
            <a:ext cx="3909501" cy="540019"/>
          </a:xfrm>
          <a:prstGeom prst="roundRect">
            <a:avLst>
              <a:gd name="adj" fmla="val 0"/>
            </a:avLst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tabLst>
                <a:tab pos="1522413" algn="l"/>
              </a:tabLst>
            </a:pPr>
            <a:r>
              <a:rPr lang="fr-BE" sz="2400" b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TU</a:t>
            </a:r>
            <a:r>
              <a:rPr lang="fr-BE" sz="2400" b="1" baseline="-25000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PacMan</a:t>
            </a:r>
            <a:r>
              <a:rPr lang="fr-BE" sz="24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</a:t>
            </a:r>
            <a:r>
              <a:rPr lang="fr-BE" sz="2400" b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moveRight</a:t>
            </a:r>
            <a:r>
              <a:rPr lang="fr-BE" sz="24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()</a:t>
            </a:r>
            <a:endParaRPr lang="en-US" sz="24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2" name="Rounded Rectangle 70"/>
          <p:cNvSpPr/>
          <p:nvPr/>
        </p:nvSpPr>
        <p:spPr>
          <a:xfrm>
            <a:off x="7153790" y="5625328"/>
            <a:ext cx="756000" cy="7560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3" name="Rounded Rectangle 71"/>
          <p:cNvSpPr/>
          <p:nvPr/>
        </p:nvSpPr>
        <p:spPr>
          <a:xfrm>
            <a:off x="8772787" y="5625328"/>
            <a:ext cx="756000" cy="7560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14" name="Straight Connector 75"/>
          <p:cNvCxnSpPr>
            <a:stCxn id="112" idx="3"/>
            <a:endCxn id="113" idx="1"/>
          </p:cNvCxnSpPr>
          <p:nvPr/>
        </p:nvCxnSpPr>
        <p:spPr>
          <a:xfrm>
            <a:off x="7909790" y="6003328"/>
            <a:ext cx="862997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5" name="Picture 9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7902" y="5764266"/>
            <a:ext cx="492381" cy="507979"/>
          </a:xfrm>
          <a:prstGeom prst="rect">
            <a:avLst/>
          </a:prstGeom>
        </p:spPr>
      </p:pic>
      <p:pic>
        <p:nvPicPr>
          <p:cNvPr id="116" name="Picture 9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5827" y="5794342"/>
            <a:ext cx="492381" cy="507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812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27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8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9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00"/>
                            </p:stCondLst>
                            <p:childTnLst>
                              <p:par>
                                <p:cTn id="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000"/>
                            </p:stCondLst>
                            <p:childTnLst>
                              <p:par>
                                <p:cTn id="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500"/>
                            </p:stCondLst>
                            <p:childTnLst>
                              <p:par>
                                <p:cTn id="97" presetID="1" presetClass="exit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3500"/>
                            </p:stCondLst>
                            <p:childTnLst>
                              <p:par>
                                <p:cTn id="10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3500"/>
                            </p:stCondLst>
                            <p:childTnLst>
                              <p:par>
                                <p:cTn id="10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4500"/>
                            </p:stCondLst>
                            <p:childTnLst>
                              <p:par>
                                <p:cTn id="107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2" grpId="0" animBg="1"/>
      <p:bldP spid="43" grpId="0" animBg="1"/>
      <p:bldP spid="46" grpId="0" animBg="1"/>
      <p:bldP spid="47" grpId="0"/>
      <p:bldP spid="48" grpId="0"/>
      <p:bldP spid="49" grpId="0" animBg="1"/>
      <p:bldP spid="59" grpId="0"/>
      <p:bldP spid="65" grpId="0"/>
      <p:bldP spid="78" grpId="0" animBg="1"/>
      <p:bldP spid="79" grpId="0" animBg="1"/>
      <p:bldP spid="79" grpId="1" animBg="1"/>
      <p:bldP spid="79" grpId="2" animBg="1"/>
      <p:bldP spid="80" grpId="0" animBg="1"/>
      <p:bldP spid="35" grpId="0" animBg="1"/>
      <p:bldP spid="35" grpId="1" animBg="1"/>
      <p:bldP spid="6" grpId="0" animBg="1"/>
      <p:bldP spid="110" grpId="0" animBg="1"/>
      <p:bldP spid="111" grpId="0"/>
      <p:bldP spid="112" grpId="0" animBg="1"/>
      <p:bldP spid="11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569720" y="310201"/>
            <a:ext cx="9062784" cy="790787"/>
          </a:xfrm>
        </p:spPr>
        <p:txBody>
          <a:bodyPr/>
          <a:lstStyle/>
          <a:p>
            <a:r>
              <a:rPr lang="en-US" sz="4600" dirty="0">
                <a:latin typeface="Arial" panose="020B0604020202020204" pitchFamily="34" charset="0"/>
                <a:cs typeface="Arial" panose="020B0604020202020204" pitchFamily="34" charset="0"/>
              </a:rPr>
              <a:t>3 Key Challenges </a:t>
            </a:r>
            <a:br>
              <a:rPr lang="en-US" sz="46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GB" sz="4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12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47328" y="1628800"/>
            <a:ext cx="12144672" cy="4678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28700" marR="0" lvl="1" indent="-571500" algn="l" defTabSz="914400" rtl="0" eaLnBrk="1" fontAlgn="base" latinLnBrk="0" hangingPunct="1">
              <a:lnSpc>
                <a:spcPct val="2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3200" b="1" i="0" u="none" strike="noStrike" kern="1200" cap="small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E</a:t>
            </a:r>
            <a:r>
              <a:rPr kumimoji="0" 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xplicitly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define CS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for easily expressing MA;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 </a:t>
            </a:r>
          </a:p>
          <a:p>
            <a:pPr marL="1028700" marR="0" lvl="1" indent="-571500" algn="l" defTabSz="914400" rtl="0" eaLnBrk="1" fontAlgn="base" latinLnBrk="0" hangingPunct="1">
              <a:lnSpc>
                <a:spcPct val="2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3200" b="1" i="0" u="none" strike="noStrike" kern="1200" cap="small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B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uild an MA language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to express AU in a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compositional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 way, </a:t>
            </a:r>
          </a:p>
          <a:p>
            <a:pPr marL="1028700" marR="0" lvl="1" indent="-571500" algn="l" defTabSz="914400" rtl="0" eaLnBrk="1" fontAlgn="base" latinLnBrk="0" hangingPunct="1">
              <a:lnSpc>
                <a:spcPct val="2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2800" b="1" dirty="0">
                <a:solidFill>
                  <a:srgbClr val="00B050"/>
                </a:solidFill>
              </a:rPr>
              <a:t>Explicitly relate MA units with their transformation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counterparts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  <a:p>
            <a:pPr marL="342900" marR="0" lvl="0" indent="-34290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à"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charset="0"/>
              <a:cs typeface="Arial" panose="020B0604020202020204" pitchFamily="34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7099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783632" y="2763432"/>
            <a:ext cx="6768752" cy="1313640"/>
          </a:xfrm>
          <a:ln>
            <a:noFill/>
          </a:ln>
        </p:spPr>
        <p:txBody>
          <a:bodyPr/>
          <a:lstStyle/>
          <a:p>
            <a:r>
              <a:rPr lang="en-GB" sz="4800" b="1" dirty="0" smtClean="0"/>
              <a:t>Defining Explicit </a:t>
            </a:r>
            <a:r>
              <a:rPr lang="en-GB" sz="4800" b="1" dirty="0" err="1" smtClean="0"/>
              <a:t>Concret</a:t>
            </a:r>
            <a:r>
              <a:rPr lang="en-GB" sz="4800" b="1" dirty="0" smtClean="0"/>
              <a:t> </a:t>
            </a:r>
            <a:r>
              <a:rPr lang="en-GB" sz="4800" b="1" dirty="0"/>
              <a:t>Syntax</a:t>
            </a:r>
          </a:p>
        </p:txBody>
      </p:sp>
    </p:spTree>
    <p:extLst>
      <p:ext uri="{BB962C8B-B14F-4D97-AF65-F5344CB8AC3E}">
        <p14:creationId xmlns:p14="http://schemas.microsoft.com/office/powerpoint/2010/main" val="198501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543703" y="359119"/>
            <a:ext cx="9062784" cy="790787"/>
          </a:xfrm>
        </p:spPr>
        <p:txBody>
          <a:bodyPr/>
          <a:lstStyle/>
          <a:p>
            <a:r>
              <a:rPr lang="en-US" sz="4600" dirty="0">
                <a:latin typeface="Arial" panose="020B0604020202020204" pitchFamily="34" charset="0"/>
                <a:cs typeface="Arial" panose="020B0604020202020204" pitchFamily="34" charset="0"/>
              </a:rPr>
              <a:t>Complex Rendering Patterns</a:t>
            </a:r>
            <a:endParaRPr lang="en-GB" sz="4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13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8" name="Groupe 7"/>
          <p:cNvGrpSpPr/>
          <p:nvPr/>
        </p:nvGrpSpPr>
        <p:grpSpPr>
          <a:xfrm>
            <a:off x="9274339" y="1769154"/>
            <a:ext cx="2664296" cy="3244022"/>
            <a:chOff x="9274339" y="1769154"/>
            <a:chExt cx="2664296" cy="3244022"/>
          </a:xfrm>
        </p:grpSpPr>
        <p:sp>
          <p:nvSpPr>
            <p:cNvPr id="64" name="Rectangle 63"/>
            <p:cNvSpPr/>
            <p:nvPr/>
          </p:nvSpPr>
          <p:spPr>
            <a:xfrm>
              <a:off x="9274339" y="1773705"/>
              <a:ext cx="2664295" cy="3077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FORM9"/>
                  <a:ea typeface="ＭＳ Ｐゴシック" charset="0"/>
                </a:rPr>
                <a:t>  </a:t>
              </a:r>
              <a:r>
                <a:rPr kumimoji="0" lang="en-US" sz="14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FORM9"/>
                  <a:ea typeface="ＭＳ Ｐゴシック" charset="0"/>
                </a:rPr>
                <a:t>State</a:t>
              </a: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65" name="Ellipse 64"/>
            <p:cNvSpPr/>
            <p:nvPr/>
          </p:nvSpPr>
          <p:spPr>
            <a:xfrm>
              <a:off x="9512745" y="2286938"/>
              <a:ext cx="468000" cy="468000"/>
            </a:xfrm>
            <a:prstGeom prst="ellipse">
              <a:avLst/>
            </a:prstGeom>
            <a:ln w="1905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" name="Rectangle 2"/>
            <p:cNvSpPr/>
            <p:nvPr/>
          </p:nvSpPr>
          <p:spPr>
            <a:xfrm>
              <a:off x="9274339" y="1769154"/>
              <a:ext cx="2664296" cy="324402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ysDot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9" name="Ellipse 68"/>
            <p:cNvSpPr/>
            <p:nvPr/>
          </p:nvSpPr>
          <p:spPr>
            <a:xfrm>
              <a:off x="9530745" y="3647718"/>
              <a:ext cx="432000" cy="432000"/>
            </a:xfrm>
            <a:prstGeom prst="ellipse">
              <a:avLst/>
            </a:prstGeom>
            <a:ln w="76200" cmpd="thickThin">
              <a:solidFill>
                <a:schemeClr val="tx1"/>
              </a:solidFill>
              <a:tailEnd type="arrow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5" name="Groupe 4"/>
            <p:cNvGrpSpPr/>
            <p:nvPr/>
          </p:nvGrpSpPr>
          <p:grpSpPr>
            <a:xfrm>
              <a:off x="9417964" y="2939036"/>
              <a:ext cx="583532" cy="488345"/>
              <a:chOff x="7765647" y="2100196"/>
              <a:chExt cx="583532" cy="488345"/>
            </a:xfrm>
          </p:grpSpPr>
          <p:sp>
            <p:nvSpPr>
              <p:cNvPr id="68" name="Ellipse 67"/>
              <p:cNvSpPr/>
              <p:nvPr/>
            </p:nvSpPr>
            <p:spPr>
              <a:xfrm>
                <a:off x="7881179" y="2120541"/>
                <a:ext cx="468000" cy="468000"/>
              </a:xfrm>
              <a:prstGeom prst="ellipse">
                <a:avLst/>
              </a:prstGeom>
              <a:ln w="19050">
                <a:solidFill>
                  <a:schemeClr val="tx1"/>
                </a:solidFill>
                <a:tailEnd type="arrow" w="lg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cxnSp>
            <p:nvCxnSpPr>
              <p:cNvPr id="70" name="Connecteur droit avec flèche 69"/>
              <p:cNvCxnSpPr>
                <a:endCxn id="68" idx="1"/>
              </p:cNvCxnSpPr>
              <p:nvPr/>
            </p:nvCxnSpPr>
            <p:spPr>
              <a:xfrm>
                <a:off x="7765647" y="2100196"/>
                <a:ext cx="184069" cy="88882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arrow" w="sm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1" name="Rectangle 70"/>
            <p:cNvSpPr/>
            <p:nvPr/>
          </p:nvSpPr>
          <p:spPr>
            <a:xfrm>
              <a:off x="9274339" y="4161525"/>
              <a:ext cx="2664295" cy="3077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FORM9"/>
                  <a:ea typeface="ＭＳ Ｐゴシック" charset="0"/>
                </a:rPr>
                <a:t>  </a:t>
              </a:r>
              <a:r>
                <a:rPr kumimoji="0" lang="en-US" sz="14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FORM9"/>
                  <a:ea typeface="ＭＳ Ｐゴシック" charset="0"/>
                </a:rPr>
                <a:t>Transition</a:t>
              </a: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cxnSp>
          <p:nvCxnSpPr>
            <p:cNvPr id="72" name="Connecteur droit avec flèche 71"/>
            <p:cNvCxnSpPr/>
            <p:nvPr/>
          </p:nvCxnSpPr>
          <p:spPr>
            <a:xfrm>
              <a:off x="9428580" y="4750084"/>
              <a:ext cx="694920" cy="902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Rectangle 72"/>
            <p:cNvSpPr/>
            <p:nvPr/>
          </p:nvSpPr>
          <p:spPr>
            <a:xfrm>
              <a:off x="10393908" y="4554105"/>
              <a:ext cx="1245447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FORM9"/>
                  <a:ea typeface="ＭＳ Ｐゴシック" charset="0"/>
                </a:rPr>
                <a:t>Transition</a:t>
              </a: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4" name="Rectangle 73"/>
            <p:cNvSpPr/>
            <p:nvPr/>
          </p:nvSpPr>
          <p:spPr>
            <a:xfrm>
              <a:off x="10393908" y="2370352"/>
              <a:ext cx="1544726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FORM9"/>
                  <a:ea typeface="ＭＳ Ｐゴシック" charset="0"/>
                </a:rPr>
                <a:t>Regular State</a:t>
              </a: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10393908" y="3140261"/>
              <a:ext cx="1544726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FORM9"/>
                  <a:ea typeface="ＭＳ Ｐゴシック" charset="0"/>
                </a:rPr>
                <a:t>Initial State</a:t>
              </a: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6" name="Rectangle 75"/>
            <p:cNvSpPr/>
            <p:nvPr/>
          </p:nvSpPr>
          <p:spPr>
            <a:xfrm>
              <a:off x="10393908" y="3732358"/>
              <a:ext cx="1544726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FORM9"/>
                  <a:ea typeface="ＭＳ Ｐゴシック" charset="0"/>
                </a:rPr>
                <a:t>Final State</a:t>
              </a: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sp>
        <p:nvSpPr>
          <p:cNvPr id="77" name="ZoneTexte 76"/>
          <p:cNvSpPr txBox="1"/>
          <p:nvPr/>
        </p:nvSpPr>
        <p:spPr>
          <a:xfrm>
            <a:off x="5303912" y="1325483"/>
            <a:ext cx="20987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2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0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Rendering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cxnSp>
        <p:nvCxnSpPr>
          <p:cNvPr id="10" name="Connecteur droit 9"/>
          <p:cNvCxnSpPr/>
          <p:nvPr/>
        </p:nvCxnSpPr>
        <p:spPr>
          <a:xfrm>
            <a:off x="4439816" y="2589611"/>
            <a:ext cx="3816424" cy="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9" name="Rectangle 78"/>
          <p:cNvSpPr/>
          <p:nvPr/>
        </p:nvSpPr>
        <p:spPr>
          <a:xfrm>
            <a:off x="4480344" y="2165916"/>
            <a:ext cx="862018" cy="276225"/>
          </a:xfrm>
          <a:prstGeom prst="rect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Initial</a:t>
            </a:r>
            <a:endParaRPr kumimoji="0" lang="en-GB" sz="12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ＭＳ Ｐゴシック" charset="0"/>
              <a:cs typeface="Courier New" panose="02070309020205020404" pitchFamily="49" charset="0"/>
            </a:endParaRPr>
          </a:p>
        </p:txBody>
      </p:sp>
      <p:sp>
        <p:nvSpPr>
          <p:cNvPr id="82" name="Rectangle 81"/>
          <p:cNvSpPr/>
          <p:nvPr/>
        </p:nvSpPr>
        <p:spPr>
          <a:xfrm>
            <a:off x="4494575" y="3858916"/>
            <a:ext cx="833556" cy="276225"/>
          </a:xfrm>
          <a:prstGeom prst="rect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Regular</a:t>
            </a:r>
            <a:endParaRPr kumimoji="0" lang="en-GB" sz="12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ＭＳ Ｐゴシック" charset="0"/>
              <a:cs typeface="Courier New" panose="02070309020205020404" pitchFamily="49" charset="0"/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4494575" y="2962024"/>
            <a:ext cx="833556" cy="276225"/>
          </a:xfrm>
          <a:prstGeom prst="rect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Final</a:t>
            </a:r>
            <a:endParaRPr kumimoji="0" lang="en-GB" sz="12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ＭＳ Ｐゴシック" charset="0"/>
              <a:cs typeface="Courier New" panose="02070309020205020404" pitchFamily="49" charset="0"/>
            </a:endParaRPr>
          </a:p>
        </p:txBody>
      </p:sp>
      <p:cxnSp>
        <p:nvCxnSpPr>
          <p:cNvPr id="87" name="Connecteur droit 86"/>
          <p:cNvCxnSpPr/>
          <p:nvPr/>
        </p:nvCxnSpPr>
        <p:spPr>
          <a:xfrm>
            <a:off x="4439816" y="3579439"/>
            <a:ext cx="3816424" cy="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8" name="Ellipse 87"/>
          <p:cNvSpPr/>
          <p:nvPr/>
        </p:nvSpPr>
        <p:spPr>
          <a:xfrm>
            <a:off x="7554855" y="3785556"/>
            <a:ext cx="468000" cy="468000"/>
          </a:xfrm>
          <a:prstGeom prst="ellipse">
            <a:avLst/>
          </a:prstGeom>
          <a:ln w="19050">
            <a:solidFill>
              <a:schemeClr val="tx1"/>
            </a:solidFill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9" name="Ellipse 88"/>
          <p:cNvSpPr/>
          <p:nvPr/>
        </p:nvSpPr>
        <p:spPr>
          <a:xfrm>
            <a:off x="7542707" y="2882892"/>
            <a:ext cx="432000" cy="432000"/>
          </a:xfrm>
          <a:prstGeom prst="ellipse">
            <a:avLst/>
          </a:prstGeom>
          <a:ln w="76200" cmpd="thickThin">
            <a:solidFill>
              <a:schemeClr val="tx1"/>
            </a:solidFill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6" name="Ellipse 105"/>
          <p:cNvSpPr/>
          <p:nvPr/>
        </p:nvSpPr>
        <p:spPr>
          <a:xfrm>
            <a:off x="7518160" y="1982874"/>
            <a:ext cx="468000" cy="468000"/>
          </a:xfrm>
          <a:prstGeom prst="ellipse">
            <a:avLst/>
          </a:prstGeom>
          <a:ln w="19050">
            <a:solidFill>
              <a:schemeClr val="tx1"/>
            </a:solidFill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07" name="Connecteur droit avec flèche 106"/>
          <p:cNvCxnSpPr>
            <a:endCxn id="106" idx="1"/>
          </p:cNvCxnSpPr>
          <p:nvPr/>
        </p:nvCxnSpPr>
        <p:spPr>
          <a:xfrm>
            <a:off x="7402628" y="1962529"/>
            <a:ext cx="184069" cy="88882"/>
          </a:xfrm>
          <a:prstGeom prst="straightConnector1">
            <a:avLst/>
          </a:prstGeom>
          <a:ln w="28575">
            <a:solidFill>
              <a:schemeClr val="tx1"/>
            </a:solidFill>
            <a:tailEnd type="arrow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ZoneTexte 41"/>
          <p:cNvSpPr txBox="1"/>
          <p:nvPr/>
        </p:nvSpPr>
        <p:spPr>
          <a:xfrm>
            <a:off x="9264648" y="1331476"/>
            <a:ext cx="266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2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inLibertineT"/>
                <a:ea typeface="ＭＳ Ｐゴシック" charset="0"/>
              </a:rPr>
              <a:t>Visual Representation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148" name="Rectangle 147"/>
          <p:cNvSpPr/>
          <p:nvPr/>
        </p:nvSpPr>
        <p:spPr>
          <a:xfrm>
            <a:off x="167166" y="1479360"/>
            <a:ext cx="2852435" cy="1306937"/>
          </a:xfrm>
          <a:prstGeom prst="rect">
            <a:avLst/>
          </a:prstGeom>
          <a:solidFill>
            <a:srgbClr val="E7E6E6">
              <a:lumMod val="90000"/>
            </a:srgbClr>
          </a:solidFill>
          <a:ln w="1905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ＭＳ Ｐゴシック" charset="0"/>
              <a:cs typeface="+mn-cs"/>
            </a:endParaRPr>
          </a:p>
        </p:txBody>
      </p:sp>
      <p:cxnSp>
        <p:nvCxnSpPr>
          <p:cNvPr id="149" name="Elbow Connector 96"/>
          <p:cNvCxnSpPr>
            <a:stCxn id="155" idx="1"/>
            <a:endCxn id="158" idx="3"/>
          </p:cNvCxnSpPr>
          <p:nvPr/>
        </p:nvCxnSpPr>
        <p:spPr>
          <a:xfrm rot="10800000" flipV="1">
            <a:off x="1437021" y="1745369"/>
            <a:ext cx="629397" cy="520119"/>
          </a:xfrm>
          <a:prstGeom prst="bentConnector3">
            <a:avLst>
              <a:gd name="adj1" fmla="val 50000"/>
            </a:avLst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150" name="Rectangle 149"/>
          <p:cNvSpPr/>
          <p:nvPr/>
        </p:nvSpPr>
        <p:spPr>
          <a:xfrm>
            <a:off x="2066417" y="1995269"/>
            <a:ext cx="862018" cy="276225"/>
          </a:xfrm>
          <a:prstGeom prst="rect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Initial</a:t>
            </a:r>
            <a:endParaRPr kumimoji="0" lang="en-GB" sz="120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ＭＳ Ｐゴシック" charset="0"/>
              <a:cs typeface="Courier New" panose="02070309020205020404" pitchFamily="49" charset="0"/>
            </a:endParaRPr>
          </a:p>
        </p:txBody>
      </p:sp>
      <p:sp>
        <p:nvSpPr>
          <p:cNvPr id="151" name="Rectangle 150"/>
          <p:cNvSpPr/>
          <p:nvPr/>
        </p:nvSpPr>
        <p:spPr>
          <a:xfrm>
            <a:off x="2051731" y="2407138"/>
            <a:ext cx="860400" cy="276225"/>
          </a:xfrm>
          <a:prstGeom prst="rect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Regular</a:t>
            </a:r>
            <a:endParaRPr kumimoji="0" lang="en-GB" sz="120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ＭＳ Ｐゴシック" charset="0"/>
              <a:cs typeface="Courier New" panose="02070309020205020404" pitchFamily="49" charset="0"/>
            </a:endParaRPr>
          </a:p>
        </p:txBody>
      </p:sp>
      <p:cxnSp>
        <p:nvCxnSpPr>
          <p:cNvPr id="152" name="Elbow Connector 80"/>
          <p:cNvCxnSpPr>
            <a:stCxn id="151" idx="1"/>
            <a:endCxn id="158" idx="3"/>
          </p:cNvCxnSpPr>
          <p:nvPr/>
        </p:nvCxnSpPr>
        <p:spPr>
          <a:xfrm rot="10800000">
            <a:off x="1437021" y="2265489"/>
            <a:ext cx="614711" cy="279762"/>
          </a:xfrm>
          <a:prstGeom prst="bentConnector3">
            <a:avLst>
              <a:gd name="adj1" fmla="val 50000"/>
            </a:avLst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cxnSp>
        <p:nvCxnSpPr>
          <p:cNvPr id="153" name="Elbow Connector 81"/>
          <p:cNvCxnSpPr>
            <a:stCxn id="150" idx="1"/>
            <a:endCxn id="158" idx="3"/>
          </p:cNvCxnSpPr>
          <p:nvPr/>
        </p:nvCxnSpPr>
        <p:spPr>
          <a:xfrm rot="10800000" flipV="1">
            <a:off x="1437021" y="2133381"/>
            <a:ext cx="629397" cy="132107"/>
          </a:xfrm>
          <a:prstGeom prst="bentConnector3">
            <a:avLst>
              <a:gd name="adj1" fmla="val 50000"/>
            </a:avLst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154" name="Isosceles Triangle 82"/>
          <p:cNvSpPr/>
          <p:nvPr/>
        </p:nvSpPr>
        <p:spPr>
          <a:xfrm rot="16200000">
            <a:off x="1443294" y="2203072"/>
            <a:ext cx="125198" cy="137746"/>
          </a:xfrm>
          <a:prstGeom prst="triangle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ＭＳ Ｐゴシック" charset="0"/>
              <a:cs typeface="+mn-cs"/>
            </a:endParaRPr>
          </a:p>
        </p:txBody>
      </p:sp>
      <p:sp>
        <p:nvSpPr>
          <p:cNvPr id="155" name="Rectangle 154"/>
          <p:cNvSpPr/>
          <p:nvPr/>
        </p:nvSpPr>
        <p:spPr>
          <a:xfrm>
            <a:off x="2066417" y="1607257"/>
            <a:ext cx="860400" cy="276225"/>
          </a:xfrm>
          <a:prstGeom prst="rect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Final</a:t>
            </a:r>
            <a:endParaRPr kumimoji="0" lang="en-GB" sz="120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ＭＳ Ｐゴシック" charset="0"/>
              <a:cs typeface="Courier New" panose="02070309020205020404" pitchFamily="49" charset="0"/>
            </a:endParaRPr>
          </a:p>
        </p:txBody>
      </p:sp>
      <p:grpSp>
        <p:nvGrpSpPr>
          <p:cNvPr id="156" name="Group 130"/>
          <p:cNvGrpSpPr/>
          <p:nvPr/>
        </p:nvGrpSpPr>
        <p:grpSpPr>
          <a:xfrm>
            <a:off x="379744" y="1847615"/>
            <a:ext cx="1057277" cy="559523"/>
            <a:chOff x="1238249" y="1120272"/>
            <a:chExt cx="1057277" cy="559523"/>
          </a:xfrm>
        </p:grpSpPr>
        <p:sp>
          <p:nvSpPr>
            <p:cNvPr id="157" name="Rectangle 156"/>
            <p:cNvSpPr/>
            <p:nvPr/>
          </p:nvSpPr>
          <p:spPr>
            <a:xfrm>
              <a:off x="1238250" y="1120272"/>
              <a:ext cx="1057276" cy="276225"/>
            </a:xfrm>
            <a:prstGeom prst="rect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ＭＳ Ｐゴシック" charset="0"/>
                  <a:cs typeface="Courier New" panose="02070309020205020404" pitchFamily="49" charset="0"/>
                </a:rPr>
                <a:t>State</a:t>
              </a:r>
            </a:p>
          </p:txBody>
        </p:sp>
        <p:sp>
          <p:nvSpPr>
            <p:cNvPr id="158" name="Rectangle 157"/>
            <p:cNvSpPr/>
            <p:nvPr/>
          </p:nvSpPr>
          <p:spPr>
            <a:xfrm>
              <a:off x="1238249" y="1396497"/>
              <a:ext cx="1057276" cy="283298"/>
            </a:xfrm>
            <a:prstGeom prst="rect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ＭＳ Ｐゴシック" charset="0"/>
                  <a:cs typeface="Courier New" panose="02070309020205020404" pitchFamily="49" charset="0"/>
                </a:rPr>
                <a:t>...</a:t>
              </a:r>
              <a:endParaRPr kumimoji="0" lang="en-GB" sz="1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35321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/>
      <p:bldP spid="79" grpId="0" animBg="1"/>
      <p:bldP spid="82" grpId="0" animBg="1"/>
      <p:bldP spid="83" grpId="0" animBg="1"/>
      <p:bldP spid="88" grpId="0" animBg="1"/>
      <p:bldP spid="89" grpId="0" animBg="1"/>
      <p:bldP spid="10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543703" y="359119"/>
            <a:ext cx="9062784" cy="790787"/>
          </a:xfrm>
        </p:spPr>
        <p:txBody>
          <a:bodyPr/>
          <a:lstStyle/>
          <a:p>
            <a:r>
              <a:rPr lang="en-US" sz="4600" dirty="0">
                <a:latin typeface="Arial" panose="020B0604020202020204" pitchFamily="34" charset="0"/>
                <a:cs typeface="Arial" panose="020B0604020202020204" pitchFamily="34" charset="0"/>
              </a:rPr>
              <a:t>Complex Rendering Patterns</a:t>
            </a:r>
            <a:endParaRPr lang="en-GB" sz="4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14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9264648" y="1331476"/>
            <a:ext cx="266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2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inLibertineT"/>
                <a:ea typeface="ＭＳ Ｐゴシック" charset="0"/>
              </a:rPr>
              <a:t>Visual Representation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grpSp>
        <p:nvGrpSpPr>
          <p:cNvPr id="8" name="Groupe 7"/>
          <p:cNvGrpSpPr/>
          <p:nvPr/>
        </p:nvGrpSpPr>
        <p:grpSpPr>
          <a:xfrm>
            <a:off x="9274339" y="1769154"/>
            <a:ext cx="2664296" cy="3244022"/>
            <a:chOff x="9274339" y="1769154"/>
            <a:chExt cx="2664296" cy="3244022"/>
          </a:xfrm>
        </p:grpSpPr>
        <p:sp>
          <p:nvSpPr>
            <p:cNvPr id="64" name="Rectangle 63"/>
            <p:cNvSpPr/>
            <p:nvPr/>
          </p:nvSpPr>
          <p:spPr>
            <a:xfrm>
              <a:off x="9274339" y="1773705"/>
              <a:ext cx="2664295" cy="3077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FORM9"/>
                  <a:ea typeface="ＭＳ Ｐゴシック" charset="0"/>
                </a:rPr>
                <a:t>  </a:t>
              </a:r>
              <a:r>
                <a:rPr kumimoji="0" lang="en-US" sz="14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FORM9"/>
                  <a:ea typeface="ＭＳ Ｐゴシック" charset="0"/>
                </a:rPr>
                <a:t>State</a:t>
              </a: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65" name="Ellipse 64"/>
            <p:cNvSpPr/>
            <p:nvPr/>
          </p:nvSpPr>
          <p:spPr>
            <a:xfrm>
              <a:off x="9512745" y="2286938"/>
              <a:ext cx="468000" cy="468000"/>
            </a:xfrm>
            <a:prstGeom prst="ellipse">
              <a:avLst/>
            </a:prstGeom>
            <a:ln w="1905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" name="Rectangle 2"/>
            <p:cNvSpPr/>
            <p:nvPr/>
          </p:nvSpPr>
          <p:spPr>
            <a:xfrm>
              <a:off x="9274339" y="1769154"/>
              <a:ext cx="2664296" cy="324402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ysDot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9" name="Ellipse 68"/>
            <p:cNvSpPr/>
            <p:nvPr/>
          </p:nvSpPr>
          <p:spPr>
            <a:xfrm>
              <a:off x="9530745" y="3647718"/>
              <a:ext cx="432000" cy="432000"/>
            </a:xfrm>
            <a:prstGeom prst="ellipse">
              <a:avLst/>
            </a:prstGeom>
            <a:ln w="76200" cmpd="thickThin">
              <a:solidFill>
                <a:schemeClr val="tx1"/>
              </a:solidFill>
              <a:tailEnd type="arrow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5" name="Groupe 4"/>
            <p:cNvGrpSpPr/>
            <p:nvPr/>
          </p:nvGrpSpPr>
          <p:grpSpPr>
            <a:xfrm>
              <a:off x="9417964" y="2939036"/>
              <a:ext cx="583532" cy="488345"/>
              <a:chOff x="7765647" y="2100196"/>
              <a:chExt cx="583532" cy="488345"/>
            </a:xfrm>
          </p:grpSpPr>
          <p:sp>
            <p:nvSpPr>
              <p:cNvPr id="68" name="Ellipse 67"/>
              <p:cNvSpPr/>
              <p:nvPr/>
            </p:nvSpPr>
            <p:spPr>
              <a:xfrm>
                <a:off x="7881179" y="2120541"/>
                <a:ext cx="468000" cy="468000"/>
              </a:xfrm>
              <a:prstGeom prst="ellipse">
                <a:avLst/>
              </a:prstGeom>
              <a:ln w="19050">
                <a:solidFill>
                  <a:schemeClr val="tx1"/>
                </a:solidFill>
                <a:tailEnd type="arrow" w="lg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cxnSp>
            <p:nvCxnSpPr>
              <p:cNvPr id="70" name="Connecteur droit avec flèche 69"/>
              <p:cNvCxnSpPr>
                <a:endCxn id="68" idx="1"/>
              </p:cNvCxnSpPr>
              <p:nvPr/>
            </p:nvCxnSpPr>
            <p:spPr>
              <a:xfrm>
                <a:off x="7765647" y="2100196"/>
                <a:ext cx="184069" cy="88882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arrow" w="sm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1" name="Rectangle 70"/>
            <p:cNvSpPr/>
            <p:nvPr/>
          </p:nvSpPr>
          <p:spPr>
            <a:xfrm>
              <a:off x="9274339" y="4161525"/>
              <a:ext cx="2664295" cy="3077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FORM9"/>
                  <a:ea typeface="ＭＳ Ｐゴシック" charset="0"/>
                </a:rPr>
                <a:t>  </a:t>
              </a:r>
              <a:r>
                <a:rPr kumimoji="0" lang="en-US" sz="14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FORM9"/>
                  <a:ea typeface="ＭＳ Ｐゴシック" charset="0"/>
                </a:rPr>
                <a:t>Transition</a:t>
              </a: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cxnSp>
          <p:nvCxnSpPr>
            <p:cNvPr id="72" name="Connecteur droit avec flèche 71"/>
            <p:cNvCxnSpPr/>
            <p:nvPr/>
          </p:nvCxnSpPr>
          <p:spPr>
            <a:xfrm>
              <a:off x="9428580" y="4750084"/>
              <a:ext cx="694920" cy="902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Rectangle 72"/>
            <p:cNvSpPr/>
            <p:nvPr/>
          </p:nvSpPr>
          <p:spPr>
            <a:xfrm>
              <a:off x="10393908" y="4554105"/>
              <a:ext cx="1245447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FORM9"/>
                  <a:ea typeface="ＭＳ Ｐゴシック" charset="0"/>
                </a:rPr>
                <a:t>Transition</a:t>
              </a: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4" name="Rectangle 73"/>
            <p:cNvSpPr/>
            <p:nvPr/>
          </p:nvSpPr>
          <p:spPr>
            <a:xfrm>
              <a:off x="10393908" y="2370352"/>
              <a:ext cx="1544726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FORM9"/>
                  <a:ea typeface="ＭＳ Ｐゴシック" charset="0"/>
                </a:rPr>
                <a:t>Regular State</a:t>
              </a: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10393908" y="3140261"/>
              <a:ext cx="1544726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FORM9"/>
                  <a:ea typeface="ＭＳ Ｐゴシック" charset="0"/>
                </a:rPr>
                <a:t>Initial State</a:t>
              </a: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6" name="Rectangle 75"/>
            <p:cNvSpPr/>
            <p:nvPr/>
          </p:nvSpPr>
          <p:spPr>
            <a:xfrm>
              <a:off x="10393908" y="3732358"/>
              <a:ext cx="1544726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FORM9"/>
                  <a:ea typeface="ＭＳ Ｐゴシック" charset="0"/>
                </a:rPr>
                <a:t>Final State</a:t>
              </a: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sp>
        <p:nvSpPr>
          <p:cNvPr id="77" name="ZoneTexte 76"/>
          <p:cNvSpPr txBox="1"/>
          <p:nvPr/>
        </p:nvSpPr>
        <p:spPr>
          <a:xfrm>
            <a:off x="5159896" y="2204864"/>
            <a:ext cx="27424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2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0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Rendering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cxnSp>
        <p:nvCxnSpPr>
          <p:cNvPr id="10" name="Connecteur droit 9"/>
          <p:cNvCxnSpPr/>
          <p:nvPr/>
        </p:nvCxnSpPr>
        <p:spPr>
          <a:xfrm>
            <a:off x="4295800" y="3468992"/>
            <a:ext cx="3816424" cy="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Connecteur droit 86"/>
          <p:cNvCxnSpPr/>
          <p:nvPr/>
        </p:nvCxnSpPr>
        <p:spPr>
          <a:xfrm>
            <a:off x="4295800" y="4458820"/>
            <a:ext cx="3816424" cy="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8" name="Ellipse 87"/>
          <p:cNvSpPr/>
          <p:nvPr/>
        </p:nvSpPr>
        <p:spPr>
          <a:xfrm>
            <a:off x="7410839" y="4664937"/>
            <a:ext cx="468000" cy="468000"/>
          </a:xfrm>
          <a:prstGeom prst="ellipse">
            <a:avLst/>
          </a:prstGeom>
          <a:ln w="19050">
            <a:solidFill>
              <a:schemeClr val="tx1"/>
            </a:solidFill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9" name="Ellipse 88"/>
          <p:cNvSpPr/>
          <p:nvPr/>
        </p:nvSpPr>
        <p:spPr>
          <a:xfrm>
            <a:off x="7398691" y="3762273"/>
            <a:ext cx="432000" cy="432000"/>
          </a:xfrm>
          <a:prstGeom prst="ellipse">
            <a:avLst/>
          </a:prstGeom>
          <a:ln w="76200" cmpd="thickThin">
            <a:solidFill>
              <a:schemeClr val="tx1"/>
            </a:solidFill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6" name="Ellipse 105"/>
          <p:cNvSpPr/>
          <p:nvPr/>
        </p:nvSpPr>
        <p:spPr>
          <a:xfrm>
            <a:off x="7374144" y="2862255"/>
            <a:ext cx="468000" cy="468000"/>
          </a:xfrm>
          <a:prstGeom prst="ellipse">
            <a:avLst/>
          </a:prstGeom>
          <a:ln w="19050">
            <a:solidFill>
              <a:schemeClr val="tx1"/>
            </a:solidFill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07" name="Connecteur droit avec flèche 106"/>
          <p:cNvCxnSpPr>
            <a:endCxn id="106" idx="1"/>
          </p:cNvCxnSpPr>
          <p:nvPr/>
        </p:nvCxnSpPr>
        <p:spPr>
          <a:xfrm>
            <a:off x="7258612" y="2841910"/>
            <a:ext cx="184069" cy="88882"/>
          </a:xfrm>
          <a:prstGeom prst="straightConnector1">
            <a:avLst/>
          </a:prstGeom>
          <a:ln w="28575">
            <a:solidFill>
              <a:schemeClr val="tx1"/>
            </a:solidFill>
            <a:tailEnd type="arrow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ZoneTexte 6"/>
          <p:cNvSpPr txBox="1"/>
          <p:nvPr/>
        </p:nvSpPr>
        <p:spPr>
          <a:xfrm>
            <a:off x="4295799" y="2960863"/>
            <a:ext cx="21447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 pitchFamily="49" charset="0"/>
                <a:ea typeface="ＭＳ Ｐゴシック" charset="0"/>
              </a:rPr>
              <a:t>self.kind</a:t>
            </a:r>
            <a:r>
              <a:rPr kumimoji="0" lang="fr-F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 pitchFamily="49" charset="0"/>
                <a:ea typeface="ＭＳ Ｐゴシック" charset="0"/>
              </a:rPr>
              <a:t> == INITIAL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" pitchFamily="49" charset="0"/>
              <a:ea typeface="ＭＳ Ｐゴシック" charset="0"/>
            </a:endParaRPr>
          </a:p>
        </p:txBody>
      </p:sp>
      <p:sp>
        <p:nvSpPr>
          <p:cNvPr id="78" name="ZoneTexte 77"/>
          <p:cNvSpPr txBox="1"/>
          <p:nvPr/>
        </p:nvSpPr>
        <p:spPr>
          <a:xfrm>
            <a:off x="4295799" y="3892439"/>
            <a:ext cx="21447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 pitchFamily="49" charset="0"/>
                <a:ea typeface="ＭＳ Ｐゴシック" charset="0"/>
              </a:rPr>
              <a:t>self.kind</a:t>
            </a:r>
            <a:r>
              <a:rPr kumimoji="0" lang="fr-F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 pitchFamily="49" charset="0"/>
                <a:ea typeface="ＭＳ Ｐゴシック" charset="0"/>
              </a:rPr>
              <a:t> == FINAL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" pitchFamily="49" charset="0"/>
              <a:ea typeface="ＭＳ Ｐゴシック" charset="0"/>
            </a:endParaRPr>
          </a:p>
        </p:txBody>
      </p:sp>
      <p:sp>
        <p:nvSpPr>
          <p:cNvPr id="80" name="ZoneTexte 79"/>
          <p:cNvSpPr txBox="1"/>
          <p:nvPr/>
        </p:nvSpPr>
        <p:spPr>
          <a:xfrm>
            <a:off x="4295799" y="4714993"/>
            <a:ext cx="21447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 pitchFamily="49" charset="0"/>
                <a:ea typeface="ＭＳ Ｐゴシック" charset="0"/>
              </a:rPr>
              <a:t>self.kind</a:t>
            </a:r>
            <a:r>
              <a:rPr kumimoji="0" lang="fr-F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 pitchFamily="49" charset="0"/>
                <a:ea typeface="ＭＳ Ｐゴシック" charset="0"/>
              </a:rPr>
              <a:t> == REGULAR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" pitchFamily="49" charset="0"/>
              <a:ea typeface="ＭＳ Ｐゴシック" charset="0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167166" y="1479360"/>
            <a:ext cx="2852435" cy="1306937"/>
          </a:xfrm>
          <a:prstGeom prst="rect">
            <a:avLst/>
          </a:prstGeom>
          <a:solidFill>
            <a:srgbClr val="E7E6E6">
              <a:lumMod val="90000"/>
            </a:srgbClr>
          </a:solidFill>
          <a:ln w="1270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ＭＳ Ｐゴシック" charset="0"/>
              <a:cs typeface="+mn-cs"/>
            </a:endParaRPr>
          </a:p>
        </p:txBody>
      </p:sp>
      <p:cxnSp>
        <p:nvCxnSpPr>
          <p:cNvPr id="58" name="Elbow Connector 96"/>
          <p:cNvCxnSpPr>
            <a:stCxn id="66" idx="1"/>
            <a:endCxn id="81" idx="3"/>
          </p:cNvCxnSpPr>
          <p:nvPr/>
        </p:nvCxnSpPr>
        <p:spPr>
          <a:xfrm rot="10800000" flipV="1">
            <a:off x="1437021" y="1745369"/>
            <a:ext cx="629397" cy="520119"/>
          </a:xfrm>
          <a:prstGeom prst="bentConnector3">
            <a:avLst>
              <a:gd name="adj1" fmla="val 50000"/>
            </a:avLst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59" name="Rectangle 58"/>
          <p:cNvSpPr/>
          <p:nvPr/>
        </p:nvSpPr>
        <p:spPr>
          <a:xfrm>
            <a:off x="2066417" y="1995269"/>
            <a:ext cx="862018" cy="276225"/>
          </a:xfrm>
          <a:prstGeom prst="rect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Initial</a:t>
            </a:r>
            <a:endParaRPr kumimoji="0" lang="en-GB" sz="120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ＭＳ Ｐゴシック" charset="0"/>
              <a:cs typeface="Courier New" panose="02070309020205020404" pitchFamily="49" charset="0"/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2051731" y="2407138"/>
            <a:ext cx="833556" cy="276225"/>
          </a:xfrm>
          <a:prstGeom prst="rect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Regular</a:t>
            </a:r>
            <a:endParaRPr kumimoji="0" lang="en-GB" sz="120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ＭＳ Ｐゴシック" charset="0"/>
              <a:cs typeface="Courier New" panose="02070309020205020404" pitchFamily="49" charset="0"/>
            </a:endParaRPr>
          </a:p>
        </p:txBody>
      </p:sp>
      <p:cxnSp>
        <p:nvCxnSpPr>
          <p:cNvPr id="61" name="Elbow Connector 80"/>
          <p:cNvCxnSpPr>
            <a:stCxn id="60" idx="1"/>
            <a:endCxn id="81" idx="3"/>
          </p:cNvCxnSpPr>
          <p:nvPr/>
        </p:nvCxnSpPr>
        <p:spPr>
          <a:xfrm rot="10800000">
            <a:off x="1437021" y="2265489"/>
            <a:ext cx="614711" cy="279762"/>
          </a:xfrm>
          <a:prstGeom prst="bentConnector3">
            <a:avLst>
              <a:gd name="adj1" fmla="val 48451"/>
            </a:avLst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cxnSp>
        <p:nvCxnSpPr>
          <p:cNvPr id="62" name="Elbow Connector 81"/>
          <p:cNvCxnSpPr>
            <a:stCxn id="59" idx="1"/>
            <a:endCxn id="81" idx="3"/>
          </p:cNvCxnSpPr>
          <p:nvPr/>
        </p:nvCxnSpPr>
        <p:spPr>
          <a:xfrm rot="10800000" flipV="1">
            <a:off x="1437021" y="2133381"/>
            <a:ext cx="629397" cy="132107"/>
          </a:xfrm>
          <a:prstGeom prst="bentConnector3">
            <a:avLst>
              <a:gd name="adj1" fmla="val 50000"/>
            </a:avLst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63" name="Isosceles Triangle 82"/>
          <p:cNvSpPr/>
          <p:nvPr/>
        </p:nvSpPr>
        <p:spPr>
          <a:xfrm rot="16200000">
            <a:off x="1443294" y="2203072"/>
            <a:ext cx="125198" cy="137746"/>
          </a:xfrm>
          <a:prstGeom prst="triangle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ＭＳ Ｐゴシック" charset="0"/>
              <a:cs typeface="+mn-cs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2066417" y="1607257"/>
            <a:ext cx="833556" cy="276225"/>
          </a:xfrm>
          <a:prstGeom prst="rect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Final</a:t>
            </a:r>
            <a:endParaRPr kumimoji="0" lang="en-GB" sz="120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ＭＳ Ｐゴシック" charset="0"/>
              <a:cs typeface="Courier New" panose="02070309020205020404" pitchFamily="49" charset="0"/>
            </a:endParaRPr>
          </a:p>
        </p:txBody>
      </p:sp>
      <p:grpSp>
        <p:nvGrpSpPr>
          <p:cNvPr id="67" name="Group 130"/>
          <p:cNvGrpSpPr/>
          <p:nvPr/>
        </p:nvGrpSpPr>
        <p:grpSpPr>
          <a:xfrm>
            <a:off x="379744" y="1847615"/>
            <a:ext cx="1057277" cy="559523"/>
            <a:chOff x="1238249" y="1120272"/>
            <a:chExt cx="1057277" cy="559523"/>
          </a:xfrm>
        </p:grpSpPr>
        <p:sp>
          <p:nvSpPr>
            <p:cNvPr id="79" name="Rectangle 78"/>
            <p:cNvSpPr/>
            <p:nvPr/>
          </p:nvSpPr>
          <p:spPr>
            <a:xfrm>
              <a:off x="1238250" y="1120272"/>
              <a:ext cx="1057276" cy="276225"/>
            </a:xfrm>
            <a:prstGeom prst="rect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ＭＳ Ｐゴシック" charset="0"/>
                  <a:cs typeface="Courier New" panose="02070309020205020404" pitchFamily="49" charset="0"/>
                </a:rPr>
                <a:t>State</a:t>
              </a:r>
            </a:p>
          </p:txBody>
        </p:sp>
        <p:sp>
          <p:nvSpPr>
            <p:cNvPr id="81" name="Rectangle 80"/>
            <p:cNvSpPr/>
            <p:nvPr/>
          </p:nvSpPr>
          <p:spPr>
            <a:xfrm>
              <a:off x="1238249" y="1396497"/>
              <a:ext cx="1057276" cy="283298"/>
            </a:xfrm>
            <a:prstGeom prst="rect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ＭＳ Ｐゴシック" charset="0"/>
                  <a:cs typeface="Courier New" panose="02070309020205020404" pitchFamily="49" charset="0"/>
                </a:rPr>
                <a:t>...</a:t>
              </a:r>
              <a:endParaRPr kumimoji="0" lang="en-GB" sz="1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139" name="Rectangle 138"/>
          <p:cNvSpPr/>
          <p:nvPr/>
        </p:nvSpPr>
        <p:spPr>
          <a:xfrm>
            <a:off x="167166" y="3067231"/>
            <a:ext cx="2850101" cy="1720913"/>
          </a:xfrm>
          <a:prstGeom prst="rect">
            <a:avLst/>
          </a:prstGeom>
          <a:solidFill>
            <a:srgbClr val="E7E6E6">
              <a:lumMod val="90000"/>
            </a:srgbClr>
          </a:solidFill>
          <a:ln w="28575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ＭＳ Ｐゴシック" charset="0"/>
              <a:cs typeface="+mn-cs"/>
            </a:endParaRPr>
          </a:p>
        </p:txBody>
      </p:sp>
      <p:grpSp>
        <p:nvGrpSpPr>
          <p:cNvPr id="141" name="Group 157"/>
          <p:cNvGrpSpPr/>
          <p:nvPr/>
        </p:nvGrpSpPr>
        <p:grpSpPr>
          <a:xfrm>
            <a:off x="466935" y="3132693"/>
            <a:ext cx="2325295" cy="1565219"/>
            <a:chOff x="3349772" y="419100"/>
            <a:chExt cx="2325295" cy="1565219"/>
          </a:xfrm>
        </p:grpSpPr>
        <p:grpSp>
          <p:nvGrpSpPr>
            <p:cNvPr id="142" name="Group 108"/>
            <p:cNvGrpSpPr/>
            <p:nvPr/>
          </p:nvGrpSpPr>
          <p:grpSpPr>
            <a:xfrm>
              <a:off x="3349772" y="419100"/>
              <a:ext cx="1266826" cy="559523"/>
              <a:chOff x="333374" y="419100"/>
              <a:chExt cx="1266826" cy="559523"/>
            </a:xfrm>
          </p:grpSpPr>
          <p:sp>
            <p:nvSpPr>
              <p:cNvPr id="169" name="Rectangle 168"/>
              <p:cNvSpPr/>
              <p:nvPr/>
            </p:nvSpPr>
            <p:spPr>
              <a:xfrm>
                <a:off x="333374" y="419100"/>
                <a:ext cx="1266825" cy="276225"/>
              </a:xfrm>
              <a:prstGeom prst="rect">
                <a:avLst/>
              </a:prstGeom>
              <a:noFill/>
              <a:ln w="254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12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ＭＳ Ｐゴシック" charset="0"/>
                    <a:cs typeface="Courier New" panose="02070309020205020404" pitchFamily="49" charset="0"/>
                  </a:rPr>
                  <a:t>FSM</a:t>
                </a:r>
                <a:endParaRPr kumimoji="0" lang="en-GB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ＭＳ Ｐゴシック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170" name="Rectangle 169"/>
              <p:cNvSpPr/>
              <p:nvPr/>
            </p:nvSpPr>
            <p:spPr>
              <a:xfrm>
                <a:off x="333374" y="695325"/>
                <a:ext cx="1266826" cy="283298"/>
              </a:xfrm>
              <a:prstGeom prst="rect">
                <a:avLst/>
              </a:prstGeom>
              <a:noFill/>
              <a:ln w="254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t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10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ＭＳ Ｐゴシック" charset="0"/>
                    <a:cs typeface="Courier New" panose="02070309020205020404" pitchFamily="49" charset="0"/>
                  </a:rPr>
                  <a:t>...</a:t>
                </a:r>
                <a:endParaRPr kumimoji="0" lang="en-GB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ＭＳ Ｐゴシック" charset="0"/>
                  <a:cs typeface="Courier New" panose="02070309020205020404" pitchFamily="49" charset="0"/>
                </a:endParaRPr>
              </a:p>
            </p:txBody>
          </p:sp>
        </p:grpSp>
        <p:grpSp>
          <p:nvGrpSpPr>
            <p:cNvPr id="143" name="Group 111"/>
            <p:cNvGrpSpPr/>
            <p:nvPr/>
          </p:nvGrpSpPr>
          <p:grpSpPr>
            <a:xfrm>
              <a:off x="4610050" y="1154200"/>
              <a:ext cx="1057277" cy="559523"/>
              <a:chOff x="1238249" y="1120272"/>
              <a:chExt cx="1057277" cy="559523"/>
            </a:xfrm>
          </p:grpSpPr>
          <p:sp>
            <p:nvSpPr>
              <p:cNvPr id="167" name="Rectangle 166"/>
              <p:cNvSpPr/>
              <p:nvPr/>
            </p:nvSpPr>
            <p:spPr>
              <a:xfrm>
                <a:off x="1238250" y="1120272"/>
                <a:ext cx="1057276" cy="276225"/>
              </a:xfrm>
              <a:prstGeom prst="rect">
                <a:avLst/>
              </a:prstGeom>
              <a:noFill/>
              <a:ln w="254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12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ＭＳ Ｐゴシック" charset="0"/>
                    <a:cs typeface="Courier New" panose="02070309020205020404" pitchFamily="49" charset="0"/>
                  </a:rPr>
                  <a:t>State</a:t>
                </a:r>
              </a:p>
            </p:txBody>
          </p:sp>
          <p:sp>
            <p:nvSpPr>
              <p:cNvPr id="168" name="Rectangle 167"/>
              <p:cNvSpPr/>
              <p:nvPr/>
            </p:nvSpPr>
            <p:spPr>
              <a:xfrm>
                <a:off x="1238249" y="1396497"/>
                <a:ext cx="1057276" cy="283298"/>
              </a:xfrm>
              <a:prstGeom prst="rect">
                <a:avLst/>
              </a:prstGeom>
              <a:noFill/>
              <a:ln w="254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t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1000" b="1" i="0" u="none" strike="noStrike" kern="0" cap="none" spc="0" normalizeH="0" baseline="0" noProof="0" dirty="0" err="1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ＭＳ Ｐゴシック" charset="0"/>
                    <a:cs typeface="Courier New" panose="02070309020205020404" pitchFamily="49" charset="0"/>
                  </a:rPr>
                  <a:t>kind</a:t>
                </a:r>
                <a:r>
                  <a:rPr kumimoji="0" lang="fr-FR" sz="10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ＭＳ Ｐゴシック" charset="0"/>
                    <a:cs typeface="Courier New" panose="02070309020205020404" pitchFamily="49" charset="0"/>
                  </a:rPr>
                  <a:t>: </a:t>
                </a:r>
                <a:r>
                  <a:rPr kumimoji="0" lang="fr-FR" sz="1000" b="1" i="0" u="none" strike="noStrike" kern="0" cap="none" spc="0" normalizeH="0" baseline="0" noProof="0" dirty="0" err="1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ＭＳ Ｐゴシック" charset="0"/>
                    <a:cs typeface="Courier New" panose="02070309020205020404" pitchFamily="49" charset="0"/>
                  </a:rPr>
                  <a:t>Kind</a:t>
                </a:r>
                <a:endParaRPr kumimoji="0" lang="en-GB" sz="10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ＭＳ Ｐゴシック" charset="0"/>
                  <a:cs typeface="Courier New" panose="02070309020205020404" pitchFamily="49" charset="0"/>
                </a:endParaRPr>
              </a:p>
            </p:txBody>
          </p:sp>
        </p:grpSp>
        <p:cxnSp>
          <p:nvCxnSpPr>
            <p:cNvPr id="144" name="Elbow Connector 114"/>
            <p:cNvCxnSpPr>
              <a:endCxn id="167" idx="0"/>
            </p:cNvCxnSpPr>
            <p:nvPr/>
          </p:nvCxnSpPr>
          <p:spPr>
            <a:xfrm>
              <a:off x="4616597" y="695325"/>
              <a:ext cx="522092" cy="458875"/>
            </a:xfrm>
            <a:prstGeom prst="bentConnector2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sp>
          <p:nvSpPr>
            <p:cNvPr id="147" name="TextBox 116"/>
            <p:cNvSpPr txBox="1"/>
            <p:nvPr/>
          </p:nvSpPr>
          <p:spPr>
            <a:xfrm>
              <a:off x="4680689" y="502549"/>
              <a:ext cx="55450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ＭＳ Ｐゴシック" charset="0"/>
                  <a:cs typeface="Courier New" panose="02070309020205020404" pitchFamily="49" charset="0"/>
                </a:rPr>
                <a:t>1 </a:t>
              </a:r>
              <a:r>
                <a:rPr kumimoji="0" lang="fr-FR" sz="8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ＭＳ Ｐゴシック" charset="0"/>
                  <a:cs typeface="Courier New" panose="02070309020205020404" pitchFamily="49" charset="0"/>
                </a:rPr>
                <a:t>fsm</a:t>
              </a:r>
              <a:endParaRPr kumimoji="0" lang="en-GB" sz="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endParaRPr>
            </a:p>
          </p:txBody>
        </p:sp>
        <p:sp>
          <p:nvSpPr>
            <p:cNvPr id="148" name="Rectangle 147"/>
            <p:cNvSpPr/>
            <p:nvPr/>
          </p:nvSpPr>
          <p:spPr>
            <a:xfrm rot="2700000">
              <a:off x="4638963" y="647146"/>
              <a:ext cx="108000" cy="108000"/>
            </a:xfrm>
            <a:prstGeom prst="rect">
              <a:avLst/>
            </a:prstGeom>
            <a:solidFill>
              <a:sysClr val="windowText" lastClr="00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endParaRPr>
            </a:p>
          </p:txBody>
        </p:sp>
        <p:sp>
          <p:nvSpPr>
            <p:cNvPr id="164" name="TextBox 125"/>
            <p:cNvSpPr txBox="1"/>
            <p:nvPr/>
          </p:nvSpPr>
          <p:spPr>
            <a:xfrm>
              <a:off x="5111899" y="851513"/>
              <a:ext cx="56316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ＭＳ Ｐゴシック" charset="0"/>
                  <a:cs typeface="Courier New" panose="02070309020205020404" pitchFamily="49" charset="0"/>
                </a:rPr>
                <a:t>1..*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ＭＳ Ｐゴシック" charset="0"/>
                  <a:cs typeface="Courier New" panose="02070309020205020404" pitchFamily="49" charset="0"/>
                </a:rPr>
                <a:t>states</a:t>
              </a:r>
              <a:endParaRPr kumimoji="0" lang="en-GB" sz="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endParaRPr>
            </a:p>
          </p:txBody>
        </p:sp>
        <p:sp>
          <p:nvSpPr>
            <p:cNvPr id="165" name="Rectangle 164"/>
            <p:cNvSpPr/>
            <p:nvPr/>
          </p:nvSpPr>
          <p:spPr>
            <a:xfrm>
              <a:off x="3355780" y="1046326"/>
              <a:ext cx="1164313" cy="380252"/>
            </a:xfrm>
            <a:prstGeom prst="rect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800" b="1" i="1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ＭＳ Ｐゴシック" charset="0"/>
                  <a:cs typeface="Courier New" panose="02070309020205020404" pitchFamily="49" charset="0"/>
                </a:rPr>
                <a:t>« </a:t>
              </a:r>
              <a:r>
                <a:rPr kumimoji="0" lang="fr-FR" sz="800" b="1" i="1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ＭＳ Ｐゴシック" charset="0"/>
                  <a:cs typeface="Courier New" panose="02070309020205020404" pitchFamily="49" charset="0"/>
                </a:rPr>
                <a:t>enumeration</a:t>
              </a:r>
              <a:r>
                <a:rPr kumimoji="0" lang="fr-FR" sz="800" b="1" i="1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ＭＳ Ｐゴシック" charset="0"/>
                  <a:cs typeface="Courier New" panose="02070309020205020404" pitchFamily="49" charset="0"/>
                </a:rPr>
                <a:t> »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200" b="1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ＭＳ Ｐゴシック" charset="0"/>
                  <a:cs typeface="Courier New" panose="02070309020205020404" pitchFamily="49" charset="0"/>
                </a:rPr>
                <a:t>Kind</a:t>
              </a:r>
              <a:endParaRPr kumimoji="0" lang="fr-FR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endParaRPr>
            </a:p>
          </p:txBody>
        </p:sp>
        <p:sp>
          <p:nvSpPr>
            <p:cNvPr id="166" name="Rectangle 165"/>
            <p:cNvSpPr/>
            <p:nvPr/>
          </p:nvSpPr>
          <p:spPr>
            <a:xfrm>
              <a:off x="3355779" y="1426577"/>
              <a:ext cx="1164313" cy="557742"/>
            </a:xfrm>
            <a:prstGeom prst="rect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t"/>
            <a:lstStyle/>
            <a:p>
              <a:pPr marL="171450" marR="0" lvl="0" indent="-1714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kumimoji="0" lang="fr-FR" sz="10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ＭＳ Ｐゴシック" charset="0"/>
                  <a:cs typeface="Courier New" panose="02070309020205020404" pitchFamily="49" charset="0"/>
                </a:rPr>
                <a:t>INITIAL</a:t>
              </a:r>
            </a:p>
            <a:p>
              <a:pPr marL="171450" marR="0" lvl="0" indent="-1714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kumimoji="0" lang="fr-FR" sz="10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ＭＳ Ｐゴシック" charset="0"/>
                  <a:cs typeface="Courier New" panose="02070309020205020404" pitchFamily="49" charset="0"/>
                </a:rPr>
                <a:t>REGULAR</a:t>
              </a:r>
            </a:p>
            <a:p>
              <a:pPr marL="171450" marR="0" lvl="0" indent="-1714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kumimoji="0" lang="fr-FR" sz="10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ＭＳ Ｐゴシック" charset="0"/>
                  <a:cs typeface="Courier New" panose="02070309020205020404" pitchFamily="49" charset="0"/>
                </a:rPr>
                <a:t>FINAL</a:t>
              </a:r>
              <a:endParaRPr kumimoji="0" lang="en-GB" sz="10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81487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543703" y="359119"/>
            <a:ext cx="9062784" cy="790787"/>
          </a:xfrm>
        </p:spPr>
        <p:txBody>
          <a:bodyPr/>
          <a:lstStyle/>
          <a:p>
            <a:r>
              <a:rPr lang="en-US" sz="4600" dirty="0">
                <a:latin typeface="Arial" panose="020B0604020202020204" pitchFamily="34" charset="0"/>
                <a:cs typeface="Arial" panose="020B0604020202020204" pitchFamily="34" charset="0"/>
              </a:rPr>
              <a:t>Complex Rendering Patterns</a:t>
            </a:r>
            <a:endParaRPr lang="en-GB" sz="4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15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8" name="Groupe 7"/>
          <p:cNvGrpSpPr/>
          <p:nvPr/>
        </p:nvGrpSpPr>
        <p:grpSpPr>
          <a:xfrm>
            <a:off x="9274339" y="1769154"/>
            <a:ext cx="2664296" cy="3244022"/>
            <a:chOff x="9274339" y="1769154"/>
            <a:chExt cx="2664296" cy="3244022"/>
          </a:xfrm>
        </p:grpSpPr>
        <p:sp>
          <p:nvSpPr>
            <p:cNvPr id="64" name="Rectangle 63"/>
            <p:cNvSpPr/>
            <p:nvPr/>
          </p:nvSpPr>
          <p:spPr>
            <a:xfrm>
              <a:off x="9274339" y="1773705"/>
              <a:ext cx="2664295" cy="3077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FORM9"/>
                  <a:ea typeface="ＭＳ Ｐゴシック" charset="0"/>
                </a:rPr>
                <a:t>  </a:t>
              </a:r>
              <a:r>
                <a:rPr kumimoji="0" lang="en-US" sz="14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FORM9"/>
                  <a:ea typeface="ＭＳ Ｐゴシック" charset="0"/>
                </a:rPr>
                <a:t>State</a:t>
              </a: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65" name="Ellipse 64"/>
            <p:cNvSpPr/>
            <p:nvPr/>
          </p:nvSpPr>
          <p:spPr>
            <a:xfrm>
              <a:off x="9512745" y="2286938"/>
              <a:ext cx="468000" cy="468000"/>
            </a:xfrm>
            <a:prstGeom prst="ellipse">
              <a:avLst/>
            </a:prstGeom>
            <a:ln w="1905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" name="Rectangle 2"/>
            <p:cNvSpPr/>
            <p:nvPr/>
          </p:nvSpPr>
          <p:spPr>
            <a:xfrm>
              <a:off x="9274339" y="1769154"/>
              <a:ext cx="2664296" cy="324402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ysDot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9" name="Ellipse 68"/>
            <p:cNvSpPr/>
            <p:nvPr/>
          </p:nvSpPr>
          <p:spPr>
            <a:xfrm>
              <a:off x="9530745" y="3647718"/>
              <a:ext cx="432000" cy="432000"/>
            </a:xfrm>
            <a:prstGeom prst="ellipse">
              <a:avLst/>
            </a:prstGeom>
            <a:ln w="76200" cmpd="thickThin">
              <a:solidFill>
                <a:schemeClr val="tx1"/>
              </a:solidFill>
              <a:tailEnd type="arrow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5" name="Groupe 4"/>
            <p:cNvGrpSpPr/>
            <p:nvPr/>
          </p:nvGrpSpPr>
          <p:grpSpPr>
            <a:xfrm>
              <a:off x="9417964" y="2939036"/>
              <a:ext cx="583532" cy="488345"/>
              <a:chOff x="7765647" y="2100196"/>
              <a:chExt cx="583532" cy="488345"/>
            </a:xfrm>
          </p:grpSpPr>
          <p:sp>
            <p:nvSpPr>
              <p:cNvPr id="68" name="Ellipse 67"/>
              <p:cNvSpPr/>
              <p:nvPr/>
            </p:nvSpPr>
            <p:spPr>
              <a:xfrm>
                <a:off x="7881179" y="2120541"/>
                <a:ext cx="468000" cy="468000"/>
              </a:xfrm>
              <a:prstGeom prst="ellipse">
                <a:avLst/>
              </a:prstGeom>
              <a:ln w="19050">
                <a:solidFill>
                  <a:schemeClr val="tx1"/>
                </a:solidFill>
                <a:tailEnd type="arrow" w="lg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cxnSp>
            <p:nvCxnSpPr>
              <p:cNvPr id="70" name="Connecteur droit avec flèche 69"/>
              <p:cNvCxnSpPr>
                <a:endCxn id="68" idx="1"/>
              </p:cNvCxnSpPr>
              <p:nvPr/>
            </p:nvCxnSpPr>
            <p:spPr>
              <a:xfrm>
                <a:off x="7765647" y="2100196"/>
                <a:ext cx="184069" cy="88882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arrow" w="sm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1" name="Rectangle 70"/>
            <p:cNvSpPr/>
            <p:nvPr/>
          </p:nvSpPr>
          <p:spPr>
            <a:xfrm>
              <a:off x="9274339" y="4161525"/>
              <a:ext cx="2664295" cy="3077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FORM9"/>
                  <a:ea typeface="ＭＳ Ｐゴシック" charset="0"/>
                </a:rPr>
                <a:t>  </a:t>
              </a:r>
              <a:r>
                <a:rPr kumimoji="0" lang="en-US" sz="14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FORM9"/>
                  <a:ea typeface="ＭＳ Ｐゴシック" charset="0"/>
                </a:rPr>
                <a:t>Transition</a:t>
              </a: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cxnSp>
          <p:nvCxnSpPr>
            <p:cNvPr id="72" name="Connecteur droit avec flèche 71"/>
            <p:cNvCxnSpPr/>
            <p:nvPr/>
          </p:nvCxnSpPr>
          <p:spPr>
            <a:xfrm>
              <a:off x="9428580" y="4750084"/>
              <a:ext cx="694920" cy="902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Rectangle 72"/>
            <p:cNvSpPr/>
            <p:nvPr/>
          </p:nvSpPr>
          <p:spPr>
            <a:xfrm>
              <a:off x="10393908" y="4554105"/>
              <a:ext cx="1245447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FORM9"/>
                  <a:ea typeface="ＭＳ Ｐゴシック" charset="0"/>
                </a:rPr>
                <a:t>Transition</a:t>
              </a: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4" name="Rectangle 73"/>
            <p:cNvSpPr/>
            <p:nvPr/>
          </p:nvSpPr>
          <p:spPr>
            <a:xfrm>
              <a:off x="10393908" y="2370352"/>
              <a:ext cx="1544726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FORM9"/>
                  <a:ea typeface="ＭＳ Ｐゴシック" charset="0"/>
                </a:rPr>
                <a:t>Regular State</a:t>
              </a: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10393908" y="3140261"/>
              <a:ext cx="1544726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FORM9"/>
                  <a:ea typeface="ＭＳ Ｐゴシック" charset="0"/>
                </a:rPr>
                <a:t>Initial State</a:t>
              </a: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6" name="Rectangle 75"/>
            <p:cNvSpPr/>
            <p:nvPr/>
          </p:nvSpPr>
          <p:spPr>
            <a:xfrm>
              <a:off x="10393908" y="3732358"/>
              <a:ext cx="1544726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FORM9"/>
                  <a:ea typeface="ＭＳ Ｐゴシック" charset="0"/>
                </a:rPr>
                <a:t>Final State</a:t>
              </a: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sp>
        <p:nvSpPr>
          <p:cNvPr id="77" name="ZoneTexte 76"/>
          <p:cNvSpPr txBox="1"/>
          <p:nvPr/>
        </p:nvSpPr>
        <p:spPr>
          <a:xfrm>
            <a:off x="5303912" y="3669279"/>
            <a:ext cx="27424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2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0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Rendering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cxnSp>
        <p:nvCxnSpPr>
          <p:cNvPr id="10" name="Connecteur droit 9"/>
          <p:cNvCxnSpPr/>
          <p:nvPr/>
        </p:nvCxnSpPr>
        <p:spPr>
          <a:xfrm>
            <a:off x="4439816" y="4933407"/>
            <a:ext cx="3816424" cy="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Connecteur droit 86"/>
          <p:cNvCxnSpPr/>
          <p:nvPr/>
        </p:nvCxnSpPr>
        <p:spPr>
          <a:xfrm>
            <a:off x="4439816" y="5923235"/>
            <a:ext cx="3816424" cy="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8" name="Ellipse 87"/>
          <p:cNvSpPr/>
          <p:nvPr/>
        </p:nvSpPr>
        <p:spPr>
          <a:xfrm>
            <a:off x="7554855" y="6129352"/>
            <a:ext cx="468000" cy="468000"/>
          </a:xfrm>
          <a:prstGeom prst="ellipse">
            <a:avLst/>
          </a:prstGeom>
          <a:ln w="19050">
            <a:solidFill>
              <a:schemeClr val="tx1"/>
            </a:solidFill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9" name="Ellipse 88"/>
          <p:cNvSpPr/>
          <p:nvPr/>
        </p:nvSpPr>
        <p:spPr>
          <a:xfrm>
            <a:off x="7542707" y="5226688"/>
            <a:ext cx="432000" cy="432000"/>
          </a:xfrm>
          <a:prstGeom prst="ellipse">
            <a:avLst/>
          </a:prstGeom>
          <a:ln w="76200" cmpd="thickThin">
            <a:solidFill>
              <a:schemeClr val="tx1"/>
            </a:solidFill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6" name="Ellipse 105"/>
          <p:cNvSpPr/>
          <p:nvPr/>
        </p:nvSpPr>
        <p:spPr>
          <a:xfrm>
            <a:off x="7518160" y="4326670"/>
            <a:ext cx="468000" cy="468000"/>
          </a:xfrm>
          <a:prstGeom prst="ellipse">
            <a:avLst/>
          </a:prstGeom>
          <a:ln w="19050">
            <a:solidFill>
              <a:schemeClr val="tx1"/>
            </a:solidFill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07" name="Connecteur droit avec flèche 106"/>
          <p:cNvCxnSpPr>
            <a:endCxn id="106" idx="1"/>
          </p:cNvCxnSpPr>
          <p:nvPr/>
        </p:nvCxnSpPr>
        <p:spPr>
          <a:xfrm>
            <a:off x="7402628" y="4306325"/>
            <a:ext cx="184069" cy="88882"/>
          </a:xfrm>
          <a:prstGeom prst="straightConnector1">
            <a:avLst/>
          </a:prstGeom>
          <a:ln w="28575">
            <a:solidFill>
              <a:schemeClr val="tx1"/>
            </a:solidFill>
            <a:tailEnd type="arrow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ZoneTexte 6"/>
          <p:cNvSpPr txBox="1"/>
          <p:nvPr/>
        </p:nvSpPr>
        <p:spPr>
          <a:xfrm>
            <a:off x="4439815" y="4425278"/>
            <a:ext cx="25922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 pitchFamily="49" charset="0"/>
                <a:ea typeface="ＭＳ Ｐゴシック" charset="0"/>
              </a:rPr>
              <a:t>self == </a:t>
            </a:r>
            <a:r>
              <a:rPr kumimoji="0" lang="fr-FR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 pitchFamily="49" charset="0"/>
                <a:ea typeface="ＭＳ Ｐゴシック" charset="0"/>
              </a:rPr>
              <a:t>self.fsm.initial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" pitchFamily="49" charset="0"/>
              <a:ea typeface="ＭＳ Ｐゴシック" charset="0"/>
            </a:endParaRPr>
          </a:p>
        </p:txBody>
      </p:sp>
      <p:sp>
        <p:nvSpPr>
          <p:cNvPr id="78" name="ZoneTexte 77"/>
          <p:cNvSpPr txBox="1"/>
          <p:nvPr/>
        </p:nvSpPr>
        <p:spPr>
          <a:xfrm>
            <a:off x="4439815" y="5356854"/>
            <a:ext cx="26415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 pitchFamily="49" charset="0"/>
                <a:ea typeface="ＭＳ Ｐゴシック" charset="0"/>
              </a:rPr>
              <a:t>self == </a:t>
            </a:r>
            <a:r>
              <a:rPr kumimoji="0" lang="fr-F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 pitchFamily="49" charset="0"/>
                <a:ea typeface="ＭＳ Ｐゴシック" charset="0"/>
              </a:rPr>
              <a:t>self.</a:t>
            </a:r>
            <a:r>
              <a:rPr kumimoji="0" lang="fr-FR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 pitchFamily="49" charset="0"/>
                <a:ea typeface="ＭＳ Ｐゴシック" charset="0"/>
              </a:rPr>
              <a:t>fsm.final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" pitchFamily="49" charset="0"/>
              <a:ea typeface="ＭＳ Ｐゴシック" charset="0"/>
            </a:endParaRPr>
          </a:p>
        </p:txBody>
      </p:sp>
      <p:sp>
        <p:nvSpPr>
          <p:cNvPr id="80" name="ZoneTexte 79"/>
          <p:cNvSpPr txBox="1"/>
          <p:nvPr/>
        </p:nvSpPr>
        <p:spPr>
          <a:xfrm>
            <a:off x="4439815" y="6179408"/>
            <a:ext cx="21447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 pitchFamily="49" charset="0"/>
                <a:ea typeface="ＭＳ Ｐゴシック" charset="0"/>
              </a:rPr>
              <a:t>not</a:t>
            </a:r>
            <a:r>
              <a:rPr kumimoji="0" lang="fr-F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 pitchFamily="49" charset="0"/>
                <a:ea typeface="ＭＳ Ｐゴシック" charset="0"/>
              </a:rPr>
              <a:t> (... </a:t>
            </a:r>
            <a:r>
              <a:rPr kumimoji="0" lang="fr-FR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 pitchFamily="49" charset="0"/>
                <a:ea typeface="ＭＳ Ｐゴシック" charset="0"/>
              </a:rPr>
              <a:t>or</a:t>
            </a:r>
            <a:r>
              <a:rPr kumimoji="0" lang="fr-F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 pitchFamily="49" charset="0"/>
                <a:ea typeface="ＭＳ Ｐゴシック" charset="0"/>
              </a:rPr>
              <a:t> ...)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" pitchFamily="49" charset="0"/>
              <a:ea typeface="ＭＳ Ｐゴシック" charset="0"/>
            </a:endParaRPr>
          </a:p>
        </p:txBody>
      </p:sp>
      <p:sp>
        <p:nvSpPr>
          <p:cNvPr id="79" name="ZoneTexte 78"/>
          <p:cNvSpPr txBox="1"/>
          <p:nvPr/>
        </p:nvSpPr>
        <p:spPr>
          <a:xfrm>
            <a:off x="9264648" y="1331476"/>
            <a:ext cx="266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2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inLibertineT"/>
                <a:ea typeface="ＭＳ Ｐゴシック" charset="0"/>
              </a:rPr>
              <a:t>Visual Representation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167166" y="1479360"/>
            <a:ext cx="2852435" cy="1306937"/>
          </a:xfrm>
          <a:prstGeom prst="rect">
            <a:avLst/>
          </a:prstGeom>
          <a:solidFill>
            <a:srgbClr val="E7E6E6">
              <a:lumMod val="90000"/>
            </a:srgbClr>
          </a:solidFill>
          <a:ln w="1270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ＭＳ Ｐゴシック" charset="0"/>
              <a:cs typeface="+mn-cs"/>
            </a:endParaRPr>
          </a:p>
        </p:txBody>
      </p:sp>
      <p:cxnSp>
        <p:nvCxnSpPr>
          <p:cNvPr id="82" name="Elbow Connector 96"/>
          <p:cNvCxnSpPr>
            <a:stCxn id="108" idx="1"/>
            <a:endCxn id="111" idx="3"/>
          </p:cNvCxnSpPr>
          <p:nvPr/>
        </p:nvCxnSpPr>
        <p:spPr>
          <a:xfrm rot="10800000" flipV="1">
            <a:off x="1437021" y="1745369"/>
            <a:ext cx="629397" cy="520119"/>
          </a:xfrm>
          <a:prstGeom prst="bentConnector3">
            <a:avLst>
              <a:gd name="adj1" fmla="val 50000"/>
            </a:avLst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83" name="Rectangle 82"/>
          <p:cNvSpPr/>
          <p:nvPr/>
        </p:nvSpPr>
        <p:spPr>
          <a:xfrm>
            <a:off x="2066417" y="1995269"/>
            <a:ext cx="862018" cy="276225"/>
          </a:xfrm>
          <a:prstGeom prst="rect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Initial</a:t>
            </a:r>
            <a:endParaRPr kumimoji="0" lang="en-GB" sz="120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ＭＳ Ｐゴシック" charset="0"/>
              <a:cs typeface="Courier New" panose="02070309020205020404" pitchFamily="49" charset="0"/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2051731" y="2407138"/>
            <a:ext cx="833556" cy="276225"/>
          </a:xfrm>
          <a:prstGeom prst="rect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Regular</a:t>
            </a:r>
            <a:endParaRPr kumimoji="0" lang="en-GB" sz="120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ＭＳ Ｐゴシック" charset="0"/>
              <a:cs typeface="Courier New" panose="02070309020205020404" pitchFamily="49" charset="0"/>
            </a:endParaRPr>
          </a:p>
        </p:txBody>
      </p:sp>
      <p:cxnSp>
        <p:nvCxnSpPr>
          <p:cNvPr id="85" name="Elbow Connector 80"/>
          <p:cNvCxnSpPr>
            <a:stCxn id="84" idx="1"/>
            <a:endCxn id="111" idx="3"/>
          </p:cNvCxnSpPr>
          <p:nvPr/>
        </p:nvCxnSpPr>
        <p:spPr>
          <a:xfrm rot="10800000">
            <a:off x="1437021" y="2265489"/>
            <a:ext cx="614711" cy="279762"/>
          </a:xfrm>
          <a:prstGeom prst="bentConnector3">
            <a:avLst>
              <a:gd name="adj1" fmla="val 48451"/>
            </a:avLst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cxnSp>
        <p:nvCxnSpPr>
          <p:cNvPr id="86" name="Elbow Connector 81"/>
          <p:cNvCxnSpPr>
            <a:stCxn id="83" idx="1"/>
            <a:endCxn id="111" idx="3"/>
          </p:cNvCxnSpPr>
          <p:nvPr/>
        </p:nvCxnSpPr>
        <p:spPr>
          <a:xfrm rot="10800000" flipV="1">
            <a:off x="1437021" y="2133381"/>
            <a:ext cx="629397" cy="132107"/>
          </a:xfrm>
          <a:prstGeom prst="bentConnector3">
            <a:avLst>
              <a:gd name="adj1" fmla="val 50000"/>
            </a:avLst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90" name="Isosceles Triangle 82"/>
          <p:cNvSpPr/>
          <p:nvPr/>
        </p:nvSpPr>
        <p:spPr>
          <a:xfrm rot="16200000">
            <a:off x="1443294" y="2203072"/>
            <a:ext cx="125198" cy="137746"/>
          </a:xfrm>
          <a:prstGeom prst="triangle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ＭＳ Ｐゴシック" charset="0"/>
              <a:cs typeface="+mn-cs"/>
            </a:endParaRPr>
          </a:p>
        </p:txBody>
      </p:sp>
      <p:sp>
        <p:nvSpPr>
          <p:cNvPr id="108" name="Rectangle 107"/>
          <p:cNvSpPr/>
          <p:nvPr/>
        </p:nvSpPr>
        <p:spPr>
          <a:xfrm>
            <a:off x="2066417" y="1607257"/>
            <a:ext cx="833556" cy="276225"/>
          </a:xfrm>
          <a:prstGeom prst="rect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Final</a:t>
            </a:r>
            <a:endParaRPr kumimoji="0" lang="en-GB" sz="120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ＭＳ Ｐゴシック" charset="0"/>
              <a:cs typeface="Courier New" panose="02070309020205020404" pitchFamily="49" charset="0"/>
            </a:endParaRPr>
          </a:p>
        </p:txBody>
      </p:sp>
      <p:grpSp>
        <p:nvGrpSpPr>
          <p:cNvPr id="109" name="Group 130"/>
          <p:cNvGrpSpPr/>
          <p:nvPr/>
        </p:nvGrpSpPr>
        <p:grpSpPr>
          <a:xfrm>
            <a:off x="379744" y="1847615"/>
            <a:ext cx="1057277" cy="559523"/>
            <a:chOff x="1238249" y="1120272"/>
            <a:chExt cx="1057277" cy="559523"/>
          </a:xfrm>
        </p:grpSpPr>
        <p:sp>
          <p:nvSpPr>
            <p:cNvPr id="110" name="Rectangle 109"/>
            <p:cNvSpPr/>
            <p:nvPr/>
          </p:nvSpPr>
          <p:spPr>
            <a:xfrm>
              <a:off x="1238250" y="1120272"/>
              <a:ext cx="1057276" cy="276225"/>
            </a:xfrm>
            <a:prstGeom prst="rect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ＭＳ Ｐゴシック" charset="0"/>
                  <a:cs typeface="Courier New" panose="02070309020205020404" pitchFamily="49" charset="0"/>
                </a:rPr>
                <a:t>State</a:t>
              </a:r>
            </a:p>
          </p:txBody>
        </p:sp>
        <p:sp>
          <p:nvSpPr>
            <p:cNvPr id="111" name="Rectangle 110"/>
            <p:cNvSpPr/>
            <p:nvPr/>
          </p:nvSpPr>
          <p:spPr>
            <a:xfrm>
              <a:off x="1238249" y="1396497"/>
              <a:ext cx="1057276" cy="283298"/>
            </a:xfrm>
            <a:prstGeom prst="rect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ＭＳ Ｐゴシック" charset="0"/>
                  <a:cs typeface="Courier New" panose="02070309020205020404" pitchFamily="49" charset="0"/>
                </a:rPr>
                <a:t>...</a:t>
              </a:r>
              <a:endParaRPr kumimoji="0" lang="en-GB" sz="1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112" name="Rectangle 111"/>
          <p:cNvSpPr/>
          <p:nvPr/>
        </p:nvSpPr>
        <p:spPr>
          <a:xfrm>
            <a:off x="164561" y="3076239"/>
            <a:ext cx="2850101" cy="1720913"/>
          </a:xfrm>
          <a:prstGeom prst="rect">
            <a:avLst/>
          </a:prstGeom>
          <a:solidFill>
            <a:srgbClr val="E7E6E6">
              <a:lumMod val="90000"/>
            </a:srgbClr>
          </a:solidFill>
          <a:ln w="1270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ＭＳ Ｐゴシック" charset="0"/>
              <a:cs typeface="+mn-cs"/>
            </a:endParaRPr>
          </a:p>
        </p:txBody>
      </p:sp>
      <p:grpSp>
        <p:nvGrpSpPr>
          <p:cNvPr id="113" name="Group 157"/>
          <p:cNvGrpSpPr/>
          <p:nvPr/>
        </p:nvGrpSpPr>
        <p:grpSpPr>
          <a:xfrm>
            <a:off x="466935" y="3132693"/>
            <a:ext cx="2325295" cy="1565219"/>
            <a:chOff x="3349772" y="419100"/>
            <a:chExt cx="2325295" cy="1565219"/>
          </a:xfrm>
        </p:grpSpPr>
        <p:grpSp>
          <p:nvGrpSpPr>
            <p:cNvPr id="114" name="Group 108"/>
            <p:cNvGrpSpPr/>
            <p:nvPr/>
          </p:nvGrpSpPr>
          <p:grpSpPr>
            <a:xfrm>
              <a:off x="3349772" y="419100"/>
              <a:ext cx="1266826" cy="559523"/>
              <a:chOff x="333374" y="419100"/>
              <a:chExt cx="1266826" cy="559523"/>
            </a:xfrm>
          </p:grpSpPr>
          <p:sp>
            <p:nvSpPr>
              <p:cNvPr id="132" name="Rectangle 131"/>
              <p:cNvSpPr/>
              <p:nvPr/>
            </p:nvSpPr>
            <p:spPr>
              <a:xfrm>
                <a:off x="333374" y="419100"/>
                <a:ext cx="1266825" cy="276225"/>
              </a:xfrm>
              <a:prstGeom prst="rect">
                <a:avLst/>
              </a:prstGeom>
              <a:noFill/>
              <a:ln w="254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12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ＭＳ Ｐゴシック" charset="0"/>
                    <a:cs typeface="Courier New" panose="02070309020205020404" pitchFamily="49" charset="0"/>
                  </a:rPr>
                  <a:t>FSM</a:t>
                </a:r>
                <a:endParaRPr kumimoji="0" lang="en-GB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ＭＳ Ｐゴシック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133" name="Rectangle 132"/>
              <p:cNvSpPr/>
              <p:nvPr/>
            </p:nvSpPr>
            <p:spPr>
              <a:xfrm>
                <a:off x="333374" y="695325"/>
                <a:ext cx="1266826" cy="283298"/>
              </a:xfrm>
              <a:prstGeom prst="rect">
                <a:avLst/>
              </a:prstGeom>
              <a:noFill/>
              <a:ln w="254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t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10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ＭＳ Ｐゴシック" charset="0"/>
                    <a:cs typeface="Courier New" panose="02070309020205020404" pitchFamily="49" charset="0"/>
                  </a:rPr>
                  <a:t>...</a:t>
                </a:r>
                <a:endParaRPr kumimoji="0" lang="en-GB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ＭＳ Ｐゴシック" charset="0"/>
                  <a:cs typeface="Courier New" panose="02070309020205020404" pitchFamily="49" charset="0"/>
                </a:endParaRPr>
              </a:p>
            </p:txBody>
          </p:sp>
        </p:grpSp>
        <p:grpSp>
          <p:nvGrpSpPr>
            <p:cNvPr id="115" name="Group 111"/>
            <p:cNvGrpSpPr/>
            <p:nvPr/>
          </p:nvGrpSpPr>
          <p:grpSpPr>
            <a:xfrm>
              <a:off x="4610050" y="1154200"/>
              <a:ext cx="1057277" cy="559523"/>
              <a:chOff x="1238249" y="1120272"/>
              <a:chExt cx="1057277" cy="559523"/>
            </a:xfrm>
          </p:grpSpPr>
          <p:sp>
            <p:nvSpPr>
              <p:cNvPr id="122" name="Rectangle 121"/>
              <p:cNvSpPr/>
              <p:nvPr/>
            </p:nvSpPr>
            <p:spPr>
              <a:xfrm>
                <a:off x="1238250" y="1120272"/>
                <a:ext cx="1057276" cy="276225"/>
              </a:xfrm>
              <a:prstGeom prst="rect">
                <a:avLst/>
              </a:prstGeom>
              <a:noFill/>
              <a:ln w="254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12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ＭＳ Ｐゴシック" charset="0"/>
                    <a:cs typeface="Courier New" panose="02070309020205020404" pitchFamily="49" charset="0"/>
                  </a:rPr>
                  <a:t>State</a:t>
                </a:r>
              </a:p>
            </p:txBody>
          </p:sp>
          <p:sp>
            <p:nvSpPr>
              <p:cNvPr id="131" name="Rectangle 130"/>
              <p:cNvSpPr/>
              <p:nvPr/>
            </p:nvSpPr>
            <p:spPr>
              <a:xfrm>
                <a:off x="1238249" y="1396497"/>
                <a:ext cx="1057276" cy="283298"/>
              </a:xfrm>
              <a:prstGeom prst="rect">
                <a:avLst/>
              </a:prstGeom>
              <a:noFill/>
              <a:ln w="254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t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1000" b="1" i="0" u="none" strike="noStrike" kern="0" cap="none" spc="0" normalizeH="0" baseline="0" noProof="0" dirty="0" err="1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ＭＳ Ｐゴシック" charset="0"/>
                    <a:cs typeface="Courier New" panose="02070309020205020404" pitchFamily="49" charset="0"/>
                  </a:rPr>
                  <a:t>kind</a:t>
                </a:r>
                <a:r>
                  <a:rPr kumimoji="0" lang="fr-FR" sz="10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ＭＳ Ｐゴシック" charset="0"/>
                    <a:cs typeface="Courier New" panose="02070309020205020404" pitchFamily="49" charset="0"/>
                  </a:rPr>
                  <a:t>: </a:t>
                </a:r>
                <a:r>
                  <a:rPr kumimoji="0" lang="fr-FR" sz="1000" b="1" i="0" u="none" strike="noStrike" kern="0" cap="none" spc="0" normalizeH="0" baseline="0" noProof="0" dirty="0" err="1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ＭＳ Ｐゴシック" charset="0"/>
                    <a:cs typeface="Courier New" panose="02070309020205020404" pitchFamily="49" charset="0"/>
                  </a:rPr>
                  <a:t>Kind</a:t>
                </a:r>
                <a:endParaRPr kumimoji="0" lang="en-GB" sz="10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ＭＳ Ｐゴシック" charset="0"/>
                  <a:cs typeface="Courier New" panose="02070309020205020404" pitchFamily="49" charset="0"/>
                </a:endParaRPr>
              </a:p>
            </p:txBody>
          </p:sp>
        </p:grpSp>
        <p:cxnSp>
          <p:nvCxnSpPr>
            <p:cNvPr id="116" name="Elbow Connector 114"/>
            <p:cNvCxnSpPr>
              <a:endCxn id="122" idx="0"/>
            </p:cNvCxnSpPr>
            <p:nvPr/>
          </p:nvCxnSpPr>
          <p:spPr>
            <a:xfrm>
              <a:off x="4616597" y="695325"/>
              <a:ext cx="522092" cy="458875"/>
            </a:xfrm>
            <a:prstGeom prst="bentConnector2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sp>
          <p:nvSpPr>
            <p:cNvPr id="117" name="TextBox 116"/>
            <p:cNvSpPr txBox="1"/>
            <p:nvPr/>
          </p:nvSpPr>
          <p:spPr>
            <a:xfrm>
              <a:off x="4680689" y="502549"/>
              <a:ext cx="55450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ＭＳ Ｐゴシック" charset="0"/>
                  <a:cs typeface="Courier New" panose="02070309020205020404" pitchFamily="49" charset="0"/>
                </a:rPr>
                <a:t>1 </a:t>
              </a:r>
              <a:r>
                <a:rPr kumimoji="0" lang="fr-FR" sz="8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ＭＳ Ｐゴシック" charset="0"/>
                  <a:cs typeface="Courier New" panose="02070309020205020404" pitchFamily="49" charset="0"/>
                </a:rPr>
                <a:t>fsm</a:t>
              </a:r>
              <a:endParaRPr kumimoji="0" lang="en-GB" sz="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endParaRPr>
            </a:p>
          </p:txBody>
        </p:sp>
        <p:sp>
          <p:nvSpPr>
            <p:cNvPr id="118" name="Rectangle 117"/>
            <p:cNvSpPr/>
            <p:nvPr/>
          </p:nvSpPr>
          <p:spPr>
            <a:xfrm rot="2700000">
              <a:off x="4638963" y="647146"/>
              <a:ext cx="108000" cy="108000"/>
            </a:xfrm>
            <a:prstGeom prst="rect">
              <a:avLst/>
            </a:prstGeom>
            <a:solidFill>
              <a:sysClr val="windowText" lastClr="00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endParaRPr>
            </a:p>
          </p:txBody>
        </p:sp>
        <p:sp>
          <p:nvSpPr>
            <p:cNvPr id="119" name="TextBox 125"/>
            <p:cNvSpPr txBox="1"/>
            <p:nvPr/>
          </p:nvSpPr>
          <p:spPr>
            <a:xfrm>
              <a:off x="5111899" y="851513"/>
              <a:ext cx="56316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ＭＳ Ｐゴシック" charset="0"/>
                  <a:cs typeface="Courier New" panose="02070309020205020404" pitchFamily="49" charset="0"/>
                </a:rPr>
                <a:t>1..*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ＭＳ Ｐゴシック" charset="0"/>
                  <a:cs typeface="Courier New" panose="02070309020205020404" pitchFamily="49" charset="0"/>
                </a:rPr>
                <a:t>states</a:t>
              </a:r>
              <a:endParaRPr kumimoji="0" lang="en-GB" sz="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endParaRPr>
            </a:p>
          </p:txBody>
        </p:sp>
        <p:sp>
          <p:nvSpPr>
            <p:cNvPr id="120" name="Rectangle 119"/>
            <p:cNvSpPr/>
            <p:nvPr/>
          </p:nvSpPr>
          <p:spPr>
            <a:xfrm>
              <a:off x="3355780" y="1046326"/>
              <a:ext cx="1164313" cy="380252"/>
            </a:xfrm>
            <a:prstGeom prst="rect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800" b="1" i="1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ＭＳ Ｐゴシック" charset="0"/>
                  <a:cs typeface="Courier New" panose="02070309020205020404" pitchFamily="49" charset="0"/>
                </a:rPr>
                <a:t>« </a:t>
              </a:r>
              <a:r>
                <a:rPr kumimoji="0" lang="fr-FR" sz="800" b="1" i="1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ＭＳ Ｐゴシック" charset="0"/>
                  <a:cs typeface="Courier New" panose="02070309020205020404" pitchFamily="49" charset="0"/>
                </a:rPr>
                <a:t>enumeration</a:t>
              </a:r>
              <a:r>
                <a:rPr kumimoji="0" lang="fr-FR" sz="800" b="1" i="1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ＭＳ Ｐゴシック" charset="0"/>
                  <a:cs typeface="Courier New" panose="02070309020205020404" pitchFamily="49" charset="0"/>
                </a:rPr>
                <a:t> »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200" b="1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ＭＳ Ｐゴシック" charset="0"/>
                  <a:cs typeface="Courier New" panose="02070309020205020404" pitchFamily="49" charset="0"/>
                </a:rPr>
                <a:t>Kind</a:t>
              </a:r>
              <a:endParaRPr kumimoji="0" lang="fr-FR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endParaRPr>
            </a:p>
          </p:txBody>
        </p:sp>
        <p:sp>
          <p:nvSpPr>
            <p:cNvPr id="121" name="Rectangle 120"/>
            <p:cNvSpPr/>
            <p:nvPr/>
          </p:nvSpPr>
          <p:spPr>
            <a:xfrm>
              <a:off x="3355779" y="1426577"/>
              <a:ext cx="1164313" cy="557742"/>
            </a:xfrm>
            <a:prstGeom prst="rect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t"/>
            <a:lstStyle/>
            <a:p>
              <a:pPr marL="171450" marR="0" lvl="0" indent="-1714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kumimoji="0" lang="fr-FR" sz="10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ＭＳ Ｐゴシック" charset="0"/>
                  <a:cs typeface="Courier New" panose="02070309020205020404" pitchFamily="49" charset="0"/>
                </a:rPr>
                <a:t>INITIAL</a:t>
              </a:r>
            </a:p>
            <a:p>
              <a:pPr marL="171450" marR="0" lvl="0" indent="-1714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kumimoji="0" lang="fr-FR" sz="10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ＭＳ Ｐゴシック" charset="0"/>
                  <a:cs typeface="Courier New" panose="02070309020205020404" pitchFamily="49" charset="0"/>
                </a:rPr>
                <a:t>REGULAR</a:t>
              </a:r>
            </a:p>
            <a:p>
              <a:pPr marL="171450" marR="0" lvl="0" indent="-1714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kumimoji="0" lang="fr-FR" sz="10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ＭＳ Ｐゴシック" charset="0"/>
                  <a:cs typeface="Courier New" panose="02070309020205020404" pitchFamily="49" charset="0"/>
                </a:rPr>
                <a:t>FINAL</a:t>
              </a:r>
              <a:endParaRPr kumimoji="0" lang="en-GB" sz="10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170" name="Rectangle 169"/>
          <p:cNvSpPr/>
          <p:nvPr/>
        </p:nvSpPr>
        <p:spPr>
          <a:xfrm>
            <a:off x="164561" y="4972729"/>
            <a:ext cx="2852435" cy="1452030"/>
          </a:xfrm>
          <a:prstGeom prst="rect">
            <a:avLst/>
          </a:prstGeom>
          <a:solidFill>
            <a:srgbClr val="E7E6E6">
              <a:lumMod val="90000"/>
            </a:srgbClr>
          </a:solidFill>
          <a:ln w="28575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ＭＳ Ｐゴシック" charset="0"/>
              <a:cs typeface="+mn-cs"/>
            </a:endParaRPr>
          </a:p>
        </p:txBody>
      </p:sp>
      <p:grpSp>
        <p:nvGrpSpPr>
          <p:cNvPr id="171" name="Group 155"/>
          <p:cNvGrpSpPr/>
          <p:nvPr/>
        </p:nvGrpSpPr>
        <p:grpSpPr>
          <a:xfrm>
            <a:off x="506977" y="5022982"/>
            <a:ext cx="2317555" cy="1342333"/>
            <a:chOff x="333374" y="419100"/>
            <a:chExt cx="2317555" cy="1342333"/>
          </a:xfrm>
        </p:grpSpPr>
        <p:grpSp>
          <p:nvGrpSpPr>
            <p:cNvPr id="172" name="Group 48"/>
            <p:cNvGrpSpPr/>
            <p:nvPr/>
          </p:nvGrpSpPr>
          <p:grpSpPr>
            <a:xfrm>
              <a:off x="333374" y="419100"/>
              <a:ext cx="1266826" cy="559523"/>
              <a:chOff x="333374" y="419100"/>
              <a:chExt cx="1266826" cy="559523"/>
            </a:xfrm>
          </p:grpSpPr>
          <p:sp>
            <p:nvSpPr>
              <p:cNvPr id="183" name="Rectangle 182"/>
              <p:cNvSpPr/>
              <p:nvPr/>
            </p:nvSpPr>
            <p:spPr>
              <a:xfrm>
                <a:off x="333374" y="419100"/>
                <a:ext cx="1266825" cy="276225"/>
              </a:xfrm>
              <a:prstGeom prst="rect">
                <a:avLst/>
              </a:prstGeom>
              <a:noFill/>
              <a:ln w="254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12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ＭＳ Ｐゴシック" charset="0"/>
                    <a:cs typeface="Courier New" panose="02070309020205020404" pitchFamily="49" charset="0"/>
                  </a:rPr>
                  <a:t>FSM</a:t>
                </a:r>
                <a:endParaRPr kumimoji="0" lang="en-GB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ＭＳ Ｐゴシック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184" name="Rectangle 183"/>
              <p:cNvSpPr/>
              <p:nvPr/>
            </p:nvSpPr>
            <p:spPr>
              <a:xfrm>
                <a:off x="333374" y="695325"/>
                <a:ext cx="1266826" cy="283298"/>
              </a:xfrm>
              <a:prstGeom prst="rect">
                <a:avLst/>
              </a:prstGeom>
              <a:noFill/>
              <a:ln w="254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t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10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ＭＳ Ｐゴシック" charset="0"/>
                    <a:cs typeface="Courier New" panose="02070309020205020404" pitchFamily="49" charset="0"/>
                  </a:rPr>
                  <a:t>...</a:t>
                </a:r>
                <a:endParaRPr kumimoji="0" lang="en-GB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ＭＳ Ｐゴシック" charset="0"/>
                  <a:cs typeface="Courier New" panose="02070309020205020404" pitchFamily="49" charset="0"/>
                </a:endParaRPr>
              </a:p>
            </p:txBody>
          </p:sp>
        </p:grpSp>
        <p:grpSp>
          <p:nvGrpSpPr>
            <p:cNvPr id="173" name="Group 53"/>
            <p:cNvGrpSpPr/>
            <p:nvPr/>
          </p:nvGrpSpPr>
          <p:grpSpPr>
            <a:xfrm>
              <a:off x="1593652" y="1154200"/>
              <a:ext cx="1057277" cy="559523"/>
              <a:chOff x="1238249" y="1120272"/>
              <a:chExt cx="1057277" cy="559523"/>
            </a:xfrm>
          </p:grpSpPr>
          <p:sp>
            <p:nvSpPr>
              <p:cNvPr id="181" name="Rectangle 180"/>
              <p:cNvSpPr/>
              <p:nvPr/>
            </p:nvSpPr>
            <p:spPr>
              <a:xfrm>
                <a:off x="1238250" y="1120272"/>
                <a:ext cx="1057276" cy="276225"/>
              </a:xfrm>
              <a:prstGeom prst="rect">
                <a:avLst/>
              </a:prstGeom>
              <a:noFill/>
              <a:ln w="254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12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ＭＳ Ｐゴシック" charset="0"/>
                    <a:cs typeface="Courier New" panose="02070309020205020404" pitchFamily="49" charset="0"/>
                  </a:rPr>
                  <a:t>State</a:t>
                </a:r>
              </a:p>
            </p:txBody>
          </p:sp>
          <p:sp>
            <p:nvSpPr>
              <p:cNvPr id="182" name="Rectangle 181"/>
              <p:cNvSpPr/>
              <p:nvPr/>
            </p:nvSpPr>
            <p:spPr>
              <a:xfrm>
                <a:off x="1238249" y="1396497"/>
                <a:ext cx="1057276" cy="283298"/>
              </a:xfrm>
              <a:prstGeom prst="rect">
                <a:avLst/>
              </a:prstGeom>
              <a:noFill/>
              <a:ln w="254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t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10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ＭＳ Ｐゴシック" charset="0"/>
                    <a:cs typeface="Courier New" panose="02070309020205020404" pitchFamily="49" charset="0"/>
                  </a:rPr>
                  <a:t>...</a:t>
                </a:r>
                <a:endParaRPr kumimoji="0" lang="en-GB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ＭＳ Ｐゴシック" charset="0"/>
                  <a:cs typeface="Courier New" panose="02070309020205020404" pitchFamily="49" charset="0"/>
                </a:endParaRPr>
              </a:p>
            </p:txBody>
          </p:sp>
        </p:grpSp>
        <p:cxnSp>
          <p:nvCxnSpPr>
            <p:cNvPr id="174" name="Elbow Connector 69"/>
            <p:cNvCxnSpPr>
              <a:endCxn id="181" idx="0"/>
            </p:cNvCxnSpPr>
            <p:nvPr/>
          </p:nvCxnSpPr>
          <p:spPr>
            <a:xfrm>
              <a:off x="1600199" y="695325"/>
              <a:ext cx="522092" cy="458875"/>
            </a:xfrm>
            <a:prstGeom prst="bentConnector2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sp>
          <p:nvSpPr>
            <p:cNvPr id="175" name="TextBox 70"/>
            <p:cNvSpPr txBox="1"/>
            <p:nvPr/>
          </p:nvSpPr>
          <p:spPr>
            <a:xfrm>
              <a:off x="2073075" y="851513"/>
              <a:ext cx="56316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ＭＳ Ｐゴシック" charset="0"/>
                  <a:cs typeface="Courier New" panose="02070309020205020404" pitchFamily="49" charset="0"/>
                </a:rPr>
                <a:t>1..*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ＭＳ Ｐゴシック" charset="0"/>
                  <a:cs typeface="Courier New" panose="02070309020205020404" pitchFamily="49" charset="0"/>
                </a:rPr>
                <a:t>states</a:t>
              </a:r>
              <a:endParaRPr kumimoji="0" lang="en-GB" sz="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endParaRPr>
            </a:p>
          </p:txBody>
        </p:sp>
        <p:sp>
          <p:nvSpPr>
            <p:cNvPr id="176" name="TextBox 71"/>
            <p:cNvSpPr txBox="1"/>
            <p:nvPr/>
          </p:nvSpPr>
          <p:spPr>
            <a:xfrm>
              <a:off x="1664291" y="502549"/>
              <a:ext cx="55450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ＭＳ Ｐゴシック" charset="0"/>
                  <a:cs typeface="Courier New" panose="02070309020205020404" pitchFamily="49" charset="0"/>
                </a:rPr>
                <a:t>1 </a:t>
              </a:r>
              <a:r>
                <a:rPr kumimoji="0" lang="fr-FR" sz="8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ＭＳ Ｐゴシック" charset="0"/>
                  <a:cs typeface="Courier New" panose="02070309020205020404" pitchFamily="49" charset="0"/>
                </a:rPr>
                <a:t>fsm</a:t>
              </a:r>
              <a:endParaRPr kumimoji="0" lang="en-GB" sz="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endParaRPr>
            </a:p>
          </p:txBody>
        </p:sp>
        <p:sp>
          <p:nvSpPr>
            <p:cNvPr id="177" name="Rectangle 176"/>
            <p:cNvSpPr/>
            <p:nvPr/>
          </p:nvSpPr>
          <p:spPr>
            <a:xfrm rot="2700000">
              <a:off x="1622565" y="647146"/>
              <a:ext cx="108000" cy="108000"/>
            </a:xfrm>
            <a:prstGeom prst="rect">
              <a:avLst/>
            </a:prstGeom>
            <a:solidFill>
              <a:sysClr val="windowText" lastClr="00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endParaRPr>
            </a:p>
          </p:txBody>
        </p:sp>
        <p:cxnSp>
          <p:nvCxnSpPr>
            <p:cNvPr id="178" name="Elbow Connector 105"/>
            <p:cNvCxnSpPr>
              <a:stCxn id="184" idx="2"/>
              <a:endCxn id="182" idx="1"/>
            </p:cNvCxnSpPr>
            <p:nvPr/>
          </p:nvCxnSpPr>
          <p:spPr>
            <a:xfrm rot="16200000" flipH="1">
              <a:off x="983494" y="961915"/>
              <a:ext cx="593451" cy="626865"/>
            </a:xfrm>
            <a:prstGeom prst="bentConnector2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sp>
          <p:nvSpPr>
            <p:cNvPr id="179" name="TextBox 120"/>
            <p:cNvSpPr txBox="1"/>
            <p:nvPr/>
          </p:nvSpPr>
          <p:spPr>
            <a:xfrm>
              <a:off x="922020" y="1378256"/>
              <a:ext cx="77735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ＭＳ Ｐゴシック" charset="0"/>
                  <a:cs typeface="Courier New" panose="02070309020205020404" pitchFamily="49" charset="0"/>
                </a:rPr>
                <a:t>1 initial</a:t>
              </a:r>
              <a:endParaRPr kumimoji="0" lang="en-GB" sz="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endParaRPr>
            </a:p>
          </p:txBody>
        </p:sp>
        <p:sp>
          <p:nvSpPr>
            <p:cNvPr id="180" name="TextBox 121"/>
            <p:cNvSpPr txBox="1"/>
            <p:nvPr/>
          </p:nvSpPr>
          <p:spPr>
            <a:xfrm>
              <a:off x="922019" y="1545989"/>
              <a:ext cx="77735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ＭＳ Ｐゴシック" charset="0"/>
                  <a:cs typeface="Courier New" panose="02070309020205020404" pitchFamily="49" charset="0"/>
                </a:rPr>
                <a:t>1 final</a:t>
              </a:r>
              <a:endParaRPr kumimoji="0" lang="en-GB" sz="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93" name="Snip Single Corner Rectangle 35"/>
          <p:cNvSpPr/>
          <p:nvPr/>
        </p:nvSpPr>
        <p:spPr>
          <a:xfrm>
            <a:off x="1612989" y="2449761"/>
            <a:ext cx="8725674" cy="2386475"/>
          </a:xfrm>
          <a:prstGeom prst="snip1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32000" rtlCol="0" anchor="ctr"/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400" b="1" dirty="0" smtClean="0">
                <a:solidFill>
                  <a:srgbClr val="FF0000"/>
                </a:solidFill>
                <a:latin typeface="Franklin Gothic Demi" panose="020B0703020102020204" pitchFamily="34" charset="0"/>
                <a:sym typeface="Wingdings" panose="05000000000000000000" pitchFamily="2" charset="2"/>
              </a:rPr>
              <a:t>We do not control how the </a:t>
            </a:r>
            <a:r>
              <a:rPr lang="en-US" sz="2400" b="1" dirty="0" err="1" smtClean="0">
                <a:solidFill>
                  <a:srgbClr val="FF0000"/>
                </a:solidFill>
                <a:latin typeface="Franklin Gothic Demi" panose="020B0703020102020204" pitchFamily="34" charset="0"/>
                <a:sym typeface="Wingdings" panose="05000000000000000000" pitchFamily="2" charset="2"/>
              </a:rPr>
              <a:t>metamodel</a:t>
            </a:r>
            <a:r>
              <a:rPr lang="en-US" sz="2400" b="1" dirty="0" smtClean="0">
                <a:solidFill>
                  <a:srgbClr val="FF0000"/>
                </a:solidFill>
                <a:latin typeface="Franklin Gothic Demi" panose="020B0703020102020204" pitchFamily="34" charset="0"/>
                <a:sym typeface="Wingdings" panose="05000000000000000000" pitchFamily="2" charset="2"/>
              </a:rPr>
              <a:t> is designed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400" b="1" dirty="0" smtClean="0">
                <a:solidFill>
                  <a:srgbClr val="FF0000"/>
                </a:solidFill>
                <a:latin typeface="Franklin Gothic Demi" panose="020B0703020102020204" pitchFamily="34" charset="0"/>
                <a:sym typeface="Wingdings" panose="05000000000000000000" pitchFamily="2" charset="2"/>
              </a:rPr>
              <a:t>The  </a:t>
            </a:r>
            <a:r>
              <a:rPr lang="en-US" sz="2500" b="1" i="1" dirty="0">
                <a:solidFill>
                  <a:srgbClr val="FF0000"/>
                </a:solidFill>
                <a:latin typeface="Franklin Gothic Demi" panose="020B0703020102020204" pitchFamily="34" charset="0"/>
                <a:sym typeface="Wingdings" panose="05000000000000000000" pitchFamily="2" charset="2"/>
              </a:rPr>
              <a:t>rendering</a:t>
            </a:r>
            <a:r>
              <a:rPr lang="en-US" sz="2400" b="1" dirty="0">
                <a:solidFill>
                  <a:srgbClr val="FF0000"/>
                </a:solidFill>
                <a:latin typeface="Franklin Gothic Demi" panose="020B0703020102020204" pitchFamily="34" charset="0"/>
                <a:sym typeface="Wingdings" panose="05000000000000000000" pitchFamily="2" charset="2"/>
              </a:rPr>
              <a:t> </a:t>
            </a:r>
            <a:r>
              <a:rPr lang="en-US" sz="2400" b="1" dirty="0" smtClean="0">
                <a:solidFill>
                  <a:srgbClr val="FF0000"/>
                </a:solidFill>
                <a:latin typeface="Franklin Gothic Demi" panose="020B0703020102020204" pitchFamily="34" charset="0"/>
                <a:sym typeface="Wingdings" panose="05000000000000000000" pitchFamily="2" charset="2"/>
              </a:rPr>
              <a:t>process</a:t>
            </a:r>
            <a:r>
              <a:rPr lang="fr-FR" sz="2400" b="1" dirty="0" smtClean="0">
                <a:solidFill>
                  <a:srgbClr val="0000CC"/>
                </a:solidFill>
                <a:latin typeface="Franklin Gothic Demi" panose="020B0703020102020204" pitchFamily="34" charset="0"/>
                <a:sym typeface="Wingdings" panose="05000000000000000000" pitchFamily="2" charset="2"/>
              </a:rPr>
              <a:t> </a:t>
            </a:r>
            <a:r>
              <a:rPr lang="en-US" sz="2400" b="1" dirty="0">
                <a:solidFill>
                  <a:srgbClr val="FF0000"/>
                </a:solidFill>
                <a:latin typeface="Franklin Gothic Demi" panose="020B0703020102020204" pitchFamily="34" charset="0"/>
                <a:sym typeface="Wingdings" panose="05000000000000000000" pitchFamily="2" charset="2"/>
              </a:rPr>
              <a:t>can become </a:t>
            </a:r>
            <a:r>
              <a:rPr lang="en-US" sz="2400" b="1" dirty="0" smtClean="0">
                <a:solidFill>
                  <a:srgbClr val="FF0000"/>
                </a:solidFill>
                <a:latin typeface="Franklin Gothic Demi" panose="020B0703020102020204" pitchFamily="34" charset="0"/>
                <a:sym typeface="Wingdings" panose="05000000000000000000" pitchFamily="2" charset="2"/>
              </a:rPr>
              <a:t>arbitrarily complex </a:t>
            </a:r>
            <a:endParaRPr lang="fr-FR" sz="2400" b="1" dirty="0" smtClean="0">
              <a:solidFill>
                <a:srgbClr val="0000CC"/>
              </a:solidFill>
              <a:latin typeface="Franklin Gothic Demi" panose="020B0703020102020204" pitchFamily="34" charset="0"/>
              <a:sym typeface="Wingdings" panose="05000000000000000000" pitchFamily="2" charset="2"/>
            </a:endParaRPr>
          </a:p>
          <a:p>
            <a:pPr marL="342900" indent="-342900" algn="ctr">
              <a:lnSpc>
                <a:spcPct val="150000"/>
              </a:lnSpc>
              <a:buFont typeface="Wingdings" pitchFamily="2" charset="2"/>
              <a:buChar char="è"/>
            </a:pPr>
            <a:r>
              <a:rPr lang="en-US" sz="2400" b="1" dirty="0" smtClean="0">
                <a:solidFill>
                  <a:srgbClr val="0000CC"/>
                </a:solidFill>
                <a:latin typeface="Franklin Gothic Demi" panose="020B0703020102020204" pitchFamily="34" charset="0"/>
                <a:sym typeface="Wingdings" panose="05000000000000000000" pitchFamily="2" charset="2"/>
              </a:rPr>
              <a:t>Need a DSL for capturing</a:t>
            </a:r>
            <a:r>
              <a:rPr lang="fr-FR" sz="2400" b="1" dirty="0" smtClean="0">
                <a:solidFill>
                  <a:srgbClr val="0000CC"/>
                </a:solidFill>
                <a:latin typeface="Franklin Gothic Demi" panose="020B0703020102020204" pitchFamily="34" charset="0"/>
                <a:sym typeface="Wingdings" panose="05000000000000000000" pitchFamily="2" charset="2"/>
              </a:rPr>
              <a:t> the </a:t>
            </a:r>
            <a:r>
              <a:rPr lang="fr-FR" sz="2400" b="1" i="1" dirty="0" smtClean="0">
                <a:solidFill>
                  <a:srgbClr val="0000CC"/>
                </a:solidFill>
                <a:latin typeface="Franklin Gothic Demi" panose="020B0703020102020204" pitchFamily="34" charset="0"/>
                <a:sym typeface="Wingdings" panose="05000000000000000000" pitchFamily="2" charset="2"/>
              </a:rPr>
              <a:t>CS + </a:t>
            </a:r>
            <a:r>
              <a:rPr lang="fr-FR" sz="2400" b="1" i="1" dirty="0" err="1" smtClean="0">
                <a:solidFill>
                  <a:srgbClr val="0000CC"/>
                </a:solidFill>
                <a:latin typeface="Franklin Gothic Demi" panose="020B0703020102020204" pitchFamily="34" charset="0"/>
                <a:sym typeface="Wingdings" panose="05000000000000000000" pitchFamily="2" charset="2"/>
              </a:rPr>
              <a:t>Rendering</a:t>
            </a:r>
            <a:endParaRPr lang="fr-FR" sz="2400" b="1" i="1" dirty="0" smtClean="0">
              <a:solidFill>
                <a:srgbClr val="0000CC"/>
              </a:solidFill>
              <a:latin typeface="Franklin Gothic Demi" panose="020B0703020102020204" pitchFamily="34" charset="0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915589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51384" y="333958"/>
            <a:ext cx="11161240" cy="790787"/>
          </a:xfrm>
        </p:spPr>
        <p:txBody>
          <a:bodyPr/>
          <a:lstStyle/>
          <a:p>
            <a:r>
              <a:rPr lang="en-US" sz="4600" dirty="0">
                <a:latin typeface="Arial" panose="020B0604020202020204" pitchFamily="34" charset="0"/>
                <a:cs typeface="Arial" panose="020B0604020202020204" pitchFamily="34" charset="0"/>
              </a:rPr>
              <a:t>Integrating “</a:t>
            </a:r>
            <a:r>
              <a:rPr lang="en-US" sz="4600" dirty="0" err="1">
                <a:latin typeface="Arial" panose="020B0604020202020204" pitchFamily="34" charset="0"/>
                <a:cs typeface="Arial" panose="020B0604020202020204" pitchFamily="34" charset="0"/>
              </a:rPr>
              <a:t>insideness</a:t>
            </a:r>
            <a:r>
              <a:rPr lang="en-US" sz="4600" dirty="0">
                <a:latin typeface="Arial" panose="020B0604020202020204" pitchFamily="34" charset="0"/>
                <a:cs typeface="Arial" panose="020B0604020202020204" pitchFamily="34" charset="0"/>
              </a:rPr>
              <a:t>” natively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solidFill>
                  <a:prstClr val="white"/>
                </a:solidFill>
                <a:latin typeface="Calibri"/>
              </a:rPr>
              <a:t>16</a:t>
            </a: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1095713" y="1758432"/>
            <a:ext cx="1266825" cy="63534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endParaRPr lang="en-GB" b="1" i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5" name="Rectangle 24"/>
          <p:cNvSpPr/>
          <p:nvPr/>
        </p:nvSpPr>
        <p:spPr>
          <a:xfrm rot="2700000">
            <a:off x="2409565" y="1941181"/>
            <a:ext cx="257561" cy="25266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Rectangle 30"/>
          <p:cNvSpPr/>
          <p:nvPr/>
        </p:nvSpPr>
        <p:spPr>
          <a:xfrm>
            <a:off x="3935760" y="1824809"/>
            <a:ext cx="1557464" cy="546904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i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Attribute</a:t>
            </a:r>
            <a:endParaRPr lang="en-GB" b="1" i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32" name="Elbow Connector 47"/>
          <p:cNvCxnSpPr/>
          <p:nvPr/>
        </p:nvCxnSpPr>
        <p:spPr>
          <a:xfrm>
            <a:off x="2639616" y="2076103"/>
            <a:ext cx="1296144" cy="0"/>
          </a:xfrm>
          <a:prstGeom prst="bentConnector3">
            <a:avLst>
              <a:gd name="adj1" fmla="val 53009"/>
            </a:avLst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3" name="Rectangle 32"/>
          <p:cNvSpPr/>
          <p:nvPr/>
        </p:nvSpPr>
        <p:spPr>
          <a:xfrm>
            <a:off x="7176120" y="1556792"/>
            <a:ext cx="1646760" cy="432947"/>
          </a:xfrm>
          <a:prstGeom prst="rect">
            <a:avLst/>
          </a:prstGeom>
          <a:solidFill>
            <a:srgbClr val="FFF1C5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endParaRPr lang="en-GB" b="1" i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7176120" y="1989739"/>
            <a:ext cx="1650040" cy="1223237"/>
          </a:xfrm>
          <a:prstGeom prst="rect">
            <a:avLst/>
          </a:prstGeom>
          <a:solidFill>
            <a:srgbClr val="FFF1C5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GB" sz="1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1127449" y="4869160"/>
            <a:ext cx="1842648" cy="64807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Abstract</a:t>
            </a:r>
          </a:p>
          <a:p>
            <a:pPr algn="ctr"/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Persona</a:t>
            </a:r>
            <a:endParaRPr lang="en-GB" b="1" i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4316964" y="4936532"/>
            <a:ext cx="1134831" cy="41448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i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fr-FR" b="1" i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ell</a:t>
            </a:r>
            <a:endParaRPr lang="en-GB" b="1" i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40" name="Elbow Connector 255"/>
          <p:cNvCxnSpPr>
            <a:stCxn id="39" idx="1"/>
            <a:endCxn id="38" idx="3"/>
          </p:cNvCxnSpPr>
          <p:nvPr/>
        </p:nvCxnSpPr>
        <p:spPr>
          <a:xfrm rot="10800000" flipV="1">
            <a:off x="2970096" y="5154001"/>
            <a:ext cx="1346868" cy="0"/>
          </a:xfrm>
          <a:prstGeom prst="bentConnector3">
            <a:avLst>
              <a:gd name="adj1" fmla="val 50000"/>
            </a:avLst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2" name="TextBox 41"/>
          <p:cNvSpPr txBox="1"/>
          <p:nvPr/>
        </p:nvSpPr>
        <p:spPr>
          <a:xfrm>
            <a:off x="3843448" y="4815610"/>
            <a:ext cx="704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endParaRPr lang="en-GB" sz="1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3" name="Rounded Rectangle 70"/>
          <p:cNvSpPr/>
          <p:nvPr/>
        </p:nvSpPr>
        <p:spPr>
          <a:xfrm>
            <a:off x="10632504" y="4124861"/>
            <a:ext cx="972240" cy="84990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Flèche droite 5"/>
          <p:cNvSpPr/>
          <p:nvPr/>
        </p:nvSpPr>
        <p:spPr>
          <a:xfrm>
            <a:off x="6012650" y="1646631"/>
            <a:ext cx="564509" cy="1273765"/>
          </a:xfrm>
          <a:prstGeom prst="rightArrow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lIns="72000" tIns="0" rIns="0" bIns="0" rtlCol="0" anchor="ctr"/>
          <a:lstStyle/>
          <a:p>
            <a:pPr algn="ctr"/>
            <a:endParaRPr lang="en-US" sz="1400" dirty="0">
              <a:solidFill>
                <a:srgbClr val="000000"/>
              </a:solidFill>
              <a:latin typeface="CMR9"/>
            </a:endParaRPr>
          </a:p>
        </p:txBody>
      </p:sp>
      <p:sp>
        <p:nvSpPr>
          <p:cNvPr id="30" name="Flèche droite 29"/>
          <p:cNvSpPr/>
          <p:nvPr/>
        </p:nvSpPr>
        <p:spPr>
          <a:xfrm>
            <a:off x="5997099" y="4431537"/>
            <a:ext cx="564509" cy="1373727"/>
          </a:xfrm>
          <a:prstGeom prst="rightArrow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lIns="72000" tIns="0" rIns="0" bIns="0" rtlCol="0" anchor="ctr"/>
          <a:lstStyle/>
          <a:p>
            <a:pPr algn="ctr"/>
            <a:endParaRPr lang="en-US" sz="1400" dirty="0">
              <a:solidFill>
                <a:srgbClr val="000000"/>
              </a:solidFill>
              <a:latin typeface="CMR9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9984432" y="2043910"/>
            <a:ext cx="1439777" cy="283821"/>
          </a:xfrm>
          <a:prstGeom prst="rect">
            <a:avLst/>
          </a:prstGeom>
          <a:solidFill>
            <a:srgbClr val="FFF1C5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lang="fr-FR" sz="12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a: </a:t>
            </a:r>
            <a:r>
              <a:rPr lang="fr-FR" sz="1200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attribute</a:t>
            </a:r>
            <a:endParaRPr lang="en-GB" sz="12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Ellipse 8"/>
          <p:cNvSpPr/>
          <p:nvPr/>
        </p:nvSpPr>
        <p:spPr>
          <a:xfrm>
            <a:off x="2306089" y="1844847"/>
            <a:ext cx="432000" cy="432000"/>
          </a:xfrm>
          <a:prstGeom prst="ellipse">
            <a:avLst/>
          </a:prstGeom>
          <a:noFill/>
          <a:ln w="28575">
            <a:solidFill>
              <a:srgbClr val="C00000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  <a:latin typeface="CMR9"/>
            </a:endParaRPr>
          </a:p>
        </p:txBody>
      </p:sp>
      <p:sp>
        <p:nvSpPr>
          <p:cNvPr id="41" name="Ellipse 40"/>
          <p:cNvSpPr/>
          <p:nvPr/>
        </p:nvSpPr>
        <p:spPr>
          <a:xfrm>
            <a:off x="3814528" y="4808361"/>
            <a:ext cx="502436" cy="490927"/>
          </a:xfrm>
          <a:prstGeom prst="ellipse">
            <a:avLst/>
          </a:prstGeom>
          <a:noFill/>
          <a:ln w="28575">
            <a:solidFill>
              <a:srgbClr val="C00000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  <a:latin typeface="CMR9"/>
            </a:endParaRPr>
          </a:p>
        </p:txBody>
      </p:sp>
      <p:pic>
        <p:nvPicPr>
          <p:cNvPr id="44" name="Picture 9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2752" y="4215513"/>
            <a:ext cx="648072" cy="668601"/>
          </a:xfrm>
          <a:prstGeom prst="rect">
            <a:avLst/>
          </a:prstGeom>
        </p:spPr>
      </p:pic>
      <p:pic>
        <p:nvPicPr>
          <p:cNvPr id="35" name="Picture 9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75" b="18416"/>
          <a:stretch/>
        </p:blipFill>
        <p:spPr>
          <a:xfrm>
            <a:off x="7759262" y="5154000"/>
            <a:ext cx="728774" cy="668601"/>
          </a:xfrm>
          <a:prstGeom prst="rect">
            <a:avLst/>
          </a:prstGeom>
        </p:spPr>
      </p:pic>
      <p:sp>
        <p:nvSpPr>
          <p:cNvPr id="36" name="Rounded Rectangle 70"/>
          <p:cNvSpPr/>
          <p:nvPr/>
        </p:nvSpPr>
        <p:spPr>
          <a:xfrm>
            <a:off x="10632504" y="5115232"/>
            <a:ext cx="972240" cy="84990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7203461" y="2018587"/>
            <a:ext cx="1584000" cy="372553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en-GB" sz="1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7207499" y="2411372"/>
            <a:ext cx="1584000" cy="372553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en-GB" sz="1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7203461" y="2804157"/>
            <a:ext cx="1584000" cy="372553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en-GB" sz="1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7" name="Connecteur en arc 6"/>
          <p:cNvCxnSpPr/>
          <p:nvPr/>
        </p:nvCxnSpPr>
        <p:spPr>
          <a:xfrm rot="5400000" flipH="1">
            <a:off x="4455535" y="-332631"/>
            <a:ext cx="819201" cy="6272014"/>
          </a:xfrm>
          <a:prstGeom prst="curvedConnector3">
            <a:avLst>
              <a:gd name="adj1" fmla="val -27905"/>
            </a:avLst>
          </a:prstGeom>
          <a:ln>
            <a:solidFill>
              <a:srgbClr val="C0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en arc 9"/>
          <p:cNvCxnSpPr/>
          <p:nvPr/>
        </p:nvCxnSpPr>
        <p:spPr>
          <a:xfrm rot="16200000" flipV="1">
            <a:off x="7599856" y="-1060556"/>
            <a:ext cx="219101" cy="5989829"/>
          </a:xfrm>
          <a:prstGeom prst="curvedConnector3">
            <a:avLst>
              <a:gd name="adj1" fmla="val 286167"/>
            </a:avLst>
          </a:prstGeom>
          <a:ln>
            <a:solidFill>
              <a:srgbClr val="C0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ZoneTexte 2"/>
          <p:cNvSpPr txBox="1"/>
          <p:nvPr/>
        </p:nvSpPr>
        <p:spPr>
          <a:xfrm>
            <a:off x="10974237" y="4401573"/>
            <a:ext cx="504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>
                <a:solidFill>
                  <a:srgbClr val="C00000"/>
                </a:solidFill>
              </a:rPr>
              <a:t>+</a:t>
            </a:r>
            <a:endParaRPr lang="en-US" sz="1400" dirty="0">
              <a:solidFill>
                <a:srgbClr val="C00000"/>
              </a:solidFill>
            </a:endParaRPr>
          </a:p>
        </p:txBody>
      </p:sp>
      <p:sp>
        <p:nvSpPr>
          <p:cNvPr id="29" name="ZoneTexte 28"/>
          <p:cNvSpPr txBox="1"/>
          <p:nvPr/>
        </p:nvSpPr>
        <p:spPr>
          <a:xfrm>
            <a:off x="10974237" y="5388314"/>
            <a:ext cx="504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>
                <a:solidFill>
                  <a:srgbClr val="C00000"/>
                </a:solidFill>
              </a:rPr>
              <a:t>+</a:t>
            </a:r>
            <a:endParaRPr lang="en-US" sz="1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1743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0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50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2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5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0 L -0.22161 0 " pathEditMode="relative" rAng="0" ptsTypes="AA">
                                      <p:cBhvr>
                                        <p:cTn id="6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08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000"/>
                            </p:stCondLst>
                            <p:childTnLst>
                              <p:par>
                                <p:cTn id="70" presetID="56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0 L -0.2194 0.06181 " pathEditMode="relative" rAng="0" ptsTypes="AA">
                                      <p:cBhvr>
                                        <p:cTn id="7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977" y="307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2000"/>
                            </p:stCondLst>
                            <p:childTnLst>
                              <p:par>
                                <p:cTn id="73" presetID="56" presetClass="path" presetSubtype="0" accel="50000" decel="5000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0 L -0.21731 0.11759 " pathEditMode="relative" rAng="0" ptsTypes="AA">
                                      <p:cBhvr>
                                        <p:cTn id="7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872" y="588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27" presetClass="emph" presetSubtype="0" fill="remove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6" dur="250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17" dur="250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18" dur="250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9" dur="250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27" presetClass="emph" presetSubtype="0" fill="remove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1" dur="250" autoRev="1" fill="remove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22" dur="250" autoRev="1" fill="remove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23" dur="250" autoRev="1" fill="remove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4" dur="250" autoRev="1" fill="remove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128" dur="1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29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130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31" grpId="0" animBg="1"/>
      <p:bldP spid="33" grpId="0" animBg="1"/>
      <p:bldP spid="34" grpId="0" animBg="1"/>
      <p:bldP spid="38" grpId="0" animBg="1"/>
      <p:bldP spid="39" grpId="0" animBg="1"/>
      <p:bldP spid="42" grpId="0"/>
      <p:bldP spid="43" grpId="0" animBg="1"/>
      <p:bldP spid="6" grpId="0" animBg="1"/>
      <p:bldP spid="30" grpId="0" animBg="1"/>
      <p:bldP spid="27" grpId="0" animBg="1"/>
      <p:bldP spid="27" grpId="1" animBg="1"/>
      <p:bldP spid="27" grpId="2" animBg="1"/>
      <p:bldP spid="27" grpId="3" animBg="1"/>
      <p:bldP spid="9" grpId="0" animBg="1"/>
      <p:bldP spid="41" grpId="0" animBg="1"/>
      <p:bldP spid="36" grpId="0" animBg="1"/>
      <p:bldP spid="50" grpId="0" animBg="1"/>
      <p:bldP spid="53" grpId="0" animBg="1"/>
      <p:bldP spid="54" grpId="0" animBg="1"/>
      <p:bldP spid="3" grpId="0"/>
      <p:bldP spid="3" grpId="1"/>
      <p:bldP spid="29" grpId="0"/>
      <p:bldP spid="29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569720" y="333958"/>
            <a:ext cx="9062784" cy="790787"/>
          </a:xfrm>
        </p:spPr>
        <p:txBody>
          <a:bodyPr/>
          <a:lstStyle/>
          <a:p>
            <a:r>
              <a:rPr lang="en-US" sz="4600" dirty="0">
                <a:latin typeface="Arial" panose="020B0604020202020204" pitchFamily="34" charset="0"/>
                <a:cs typeface="Arial" panose="020B0604020202020204" pitchFamily="34" charset="0"/>
              </a:rPr>
              <a:t>Supporting animations natively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solidFill>
                  <a:prstClr val="white"/>
                </a:solidFill>
                <a:latin typeface="Calibri"/>
              </a:rPr>
              <a:t>17</a:t>
            </a: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6" name="Cube 25"/>
          <p:cNvSpPr/>
          <p:nvPr/>
        </p:nvSpPr>
        <p:spPr>
          <a:xfrm>
            <a:off x="9205510" y="4121940"/>
            <a:ext cx="217634" cy="375818"/>
          </a:xfrm>
          <a:prstGeom prst="cube">
            <a:avLst>
              <a:gd name="adj" fmla="val 79473"/>
            </a:avLst>
          </a:prstGeom>
          <a:solidFill>
            <a:srgbClr val="660066"/>
          </a:solidFill>
          <a:ln>
            <a:solidFill>
              <a:srgbClr val="8064A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  <a:defRPr/>
            </a:pPr>
            <a:endParaRPr lang="fr-FR" sz="18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7" name="Cube 26"/>
          <p:cNvSpPr/>
          <p:nvPr/>
        </p:nvSpPr>
        <p:spPr>
          <a:xfrm>
            <a:off x="9391121" y="4258360"/>
            <a:ext cx="217634" cy="375818"/>
          </a:xfrm>
          <a:prstGeom prst="cube">
            <a:avLst>
              <a:gd name="adj" fmla="val 79473"/>
            </a:avLst>
          </a:prstGeom>
          <a:solidFill>
            <a:srgbClr val="660066"/>
          </a:solidFill>
          <a:ln>
            <a:solidFill>
              <a:srgbClr val="8064A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  <a:defRPr/>
            </a:pPr>
            <a:endParaRPr lang="fr-FR" sz="18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8" name="Cube 27"/>
          <p:cNvSpPr/>
          <p:nvPr/>
        </p:nvSpPr>
        <p:spPr>
          <a:xfrm>
            <a:off x="9724094" y="4246414"/>
            <a:ext cx="217634" cy="375818"/>
          </a:xfrm>
          <a:prstGeom prst="cube">
            <a:avLst>
              <a:gd name="adj" fmla="val 79473"/>
            </a:avLst>
          </a:prstGeom>
          <a:solidFill>
            <a:srgbClr val="660066"/>
          </a:solidFill>
          <a:ln>
            <a:solidFill>
              <a:srgbClr val="8064A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  <a:defRPr/>
            </a:pPr>
            <a:endParaRPr lang="fr-FR" sz="18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9" name="Cube 28"/>
          <p:cNvSpPr/>
          <p:nvPr/>
        </p:nvSpPr>
        <p:spPr>
          <a:xfrm>
            <a:off x="9655794" y="4005064"/>
            <a:ext cx="171273" cy="313388"/>
          </a:xfrm>
          <a:prstGeom prst="cube">
            <a:avLst>
              <a:gd name="adj" fmla="val 79473"/>
            </a:avLst>
          </a:prstGeom>
          <a:solidFill>
            <a:srgbClr val="660066"/>
          </a:solidFill>
          <a:ln>
            <a:solidFill>
              <a:srgbClr val="8064A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  <a:defRPr/>
            </a:pPr>
            <a:endParaRPr lang="fr-FR" sz="1800" dirty="0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30" name="Connecteur droit 29"/>
          <p:cNvCxnSpPr>
            <a:stCxn id="26" idx="5"/>
            <a:endCxn id="29" idx="4"/>
          </p:cNvCxnSpPr>
          <p:nvPr/>
        </p:nvCxnSpPr>
        <p:spPr>
          <a:xfrm>
            <a:off x="9423144" y="4223370"/>
            <a:ext cx="267806" cy="6447"/>
          </a:xfrm>
          <a:prstGeom prst="line">
            <a:avLst/>
          </a:prstGeom>
          <a:ln>
            <a:solidFill>
              <a:schemeClr val="tx1"/>
            </a:solidFill>
            <a:headEnd type="oval" w="med" len="med"/>
            <a:tailEnd type="oval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30"/>
          <p:cNvCxnSpPr>
            <a:stCxn id="27" idx="5"/>
            <a:endCxn id="28" idx="1"/>
          </p:cNvCxnSpPr>
          <p:nvPr/>
        </p:nvCxnSpPr>
        <p:spPr>
          <a:xfrm>
            <a:off x="9608755" y="4359790"/>
            <a:ext cx="137676" cy="59585"/>
          </a:xfrm>
          <a:prstGeom prst="line">
            <a:avLst/>
          </a:prstGeom>
          <a:ln>
            <a:solidFill>
              <a:schemeClr val="tx1"/>
            </a:solidFill>
            <a:headEnd type="oval" w="med" len="med"/>
            <a:tailEnd type="oval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31"/>
          <p:cNvCxnSpPr>
            <a:endCxn id="28" idx="0"/>
          </p:cNvCxnSpPr>
          <p:nvPr/>
        </p:nvCxnSpPr>
        <p:spPr>
          <a:xfrm>
            <a:off x="9810147" y="4052696"/>
            <a:ext cx="109244" cy="193719"/>
          </a:xfrm>
          <a:prstGeom prst="line">
            <a:avLst/>
          </a:prstGeom>
          <a:ln>
            <a:solidFill>
              <a:schemeClr val="tx1"/>
            </a:solidFill>
            <a:headEnd type="oval" w="med" len="med"/>
            <a:tailEnd type="oval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ZoneTexte 32"/>
          <p:cNvSpPr txBox="1"/>
          <p:nvPr/>
        </p:nvSpPr>
        <p:spPr>
          <a:xfrm>
            <a:off x="8935714" y="3789041"/>
            <a:ext cx="12914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200" b="1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Edit </a:t>
            </a:r>
            <a:r>
              <a:rPr lang="fr-FR" sz="1200" b="1" dirty="0" err="1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Element</a:t>
            </a:r>
            <a:endParaRPr lang="fr-FR" sz="1200" b="1" dirty="0">
              <a:solidFill>
                <a:prstClr val="black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cxnSp>
        <p:nvCxnSpPr>
          <p:cNvPr id="34" name="Connecteur en angle 33"/>
          <p:cNvCxnSpPr>
            <a:stCxn id="40" idx="2"/>
          </p:cNvCxnSpPr>
          <p:nvPr/>
        </p:nvCxnSpPr>
        <p:spPr>
          <a:xfrm rot="16200000" flipH="1">
            <a:off x="8428947" y="3684105"/>
            <a:ext cx="477996" cy="642017"/>
          </a:xfrm>
          <a:prstGeom prst="bentConnector2">
            <a:avLst/>
          </a:prstGeom>
          <a:ln w="9525">
            <a:solidFill>
              <a:srgbClr val="000000"/>
            </a:solidFill>
            <a:prstDash val="lgDash"/>
            <a:headEnd type="non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Cube 36"/>
          <p:cNvSpPr/>
          <p:nvPr/>
        </p:nvSpPr>
        <p:spPr>
          <a:xfrm>
            <a:off x="7999609" y="3284984"/>
            <a:ext cx="217634" cy="375818"/>
          </a:xfrm>
          <a:prstGeom prst="cube">
            <a:avLst>
              <a:gd name="adj" fmla="val 79473"/>
            </a:avLst>
          </a:prstGeom>
          <a:solidFill>
            <a:srgbClr val="660066"/>
          </a:solidFill>
          <a:ln>
            <a:solidFill>
              <a:srgbClr val="8064A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  <a:defRPr/>
            </a:pPr>
            <a:endParaRPr lang="fr-FR" sz="18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8" name="Cube 37"/>
          <p:cNvSpPr/>
          <p:nvPr/>
        </p:nvSpPr>
        <p:spPr>
          <a:xfrm>
            <a:off x="8184697" y="3376266"/>
            <a:ext cx="217634" cy="375818"/>
          </a:xfrm>
          <a:prstGeom prst="cube">
            <a:avLst>
              <a:gd name="adj" fmla="val 79473"/>
            </a:avLst>
          </a:prstGeom>
          <a:solidFill>
            <a:srgbClr val="660066"/>
          </a:solidFill>
          <a:ln>
            <a:solidFill>
              <a:srgbClr val="8064A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  <a:defRPr/>
            </a:pPr>
            <a:endParaRPr lang="fr-FR" sz="18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9" name="Cube 38"/>
          <p:cNvSpPr/>
          <p:nvPr/>
        </p:nvSpPr>
        <p:spPr>
          <a:xfrm>
            <a:off x="8536482" y="3349177"/>
            <a:ext cx="217634" cy="375818"/>
          </a:xfrm>
          <a:prstGeom prst="cube">
            <a:avLst>
              <a:gd name="adj" fmla="val 79473"/>
            </a:avLst>
          </a:prstGeom>
          <a:solidFill>
            <a:srgbClr val="660066"/>
          </a:solidFill>
          <a:ln>
            <a:solidFill>
              <a:srgbClr val="8064A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  <a:defRPr/>
            </a:pPr>
            <a:endParaRPr lang="fr-FR" sz="18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0" name="Organigramme : Procédé prédéfini 39"/>
          <p:cNvSpPr/>
          <p:nvPr/>
        </p:nvSpPr>
        <p:spPr>
          <a:xfrm>
            <a:off x="7735037" y="2938039"/>
            <a:ext cx="1223800" cy="828077"/>
          </a:xfrm>
          <a:prstGeom prst="flowChartPredefinedProcess">
            <a:avLst/>
          </a:prstGeom>
          <a:noFill/>
          <a:ln w="952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  <a:defRPr/>
            </a:pPr>
            <a:endParaRPr lang="fr-FR" sz="18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1" name="ZoneTexte 40"/>
          <p:cNvSpPr txBox="1"/>
          <p:nvPr/>
        </p:nvSpPr>
        <p:spPr>
          <a:xfrm>
            <a:off x="7906699" y="2942622"/>
            <a:ext cx="865443" cy="338554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100" b="1" dirty="0" err="1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Graphical</a:t>
            </a:r>
            <a:r>
              <a:rPr lang="fr-FR" sz="1100" b="1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Elements</a:t>
            </a:r>
          </a:p>
        </p:txBody>
      </p:sp>
      <p:sp>
        <p:nvSpPr>
          <p:cNvPr id="50" name="Rectangle 49"/>
          <p:cNvSpPr/>
          <p:nvPr/>
        </p:nvSpPr>
        <p:spPr>
          <a:xfrm>
            <a:off x="8961271" y="3820394"/>
            <a:ext cx="1267819" cy="832742"/>
          </a:xfrm>
          <a:prstGeom prst="rect">
            <a:avLst/>
          </a:prstGeom>
          <a:ln w="12700">
            <a:solidFill>
              <a:srgbClr val="000000"/>
            </a:solidFill>
            <a:prstDash val="solid"/>
            <a:headEnd type="non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53" name="Elbow Connector 103"/>
          <p:cNvCxnSpPr>
            <a:stCxn id="41" idx="0"/>
          </p:cNvCxnSpPr>
          <p:nvPr/>
        </p:nvCxnSpPr>
        <p:spPr>
          <a:xfrm rot="5400000" flipH="1" flipV="1">
            <a:off x="8666037" y="2386970"/>
            <a:ext cx="229037" cy="882269"/>
          </a:xfrm>
          <a:prstGeom prst="bentConnector2">
            <a:avLst/>
          </a:prstGeom>
          <a:ln w="9525">
            <a:solidFill>
              <a:srgbClr val="000000"/>
            </a:solidFill>
            <a:prstDash val="lgDash"/>
            <a:headEnd type="non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Connecteur en angle 79"/>
          <p:cNvCxnSpPr>
            <a:stCxn id="126" idx="3"/>
            <a:endCxn id="50" idx="3"/>
          </p:cNvCxnSpPr>
          <p:nvPr/>
        </p:nvCxnSpPr>
        <p:spPr>
          <a:xfrm flipH="1">
            <a:off x="10229090" y="2949189"/>
            <a:ext cx="450135" cy="1287576"/>
          </a:xfrm>
          <a:prstGeom prst="bentConnector3">
            <a:avLst>
              <a:gd name="adj1" fmla="val -50785"/>
            </a:avLst>
          </a:prstGeom>
          <a:ln w="9525">
            <a:solidFill>
              <a:srgbClr val="000000"/>
            </a:solidFill>
            <a:prstDash val="lgDash"/>
            <a:headEnd type="non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4" name="Picture 4" descr="C:\Documents and Settings\Administrateur\Local Settings\Temporary Internet Files\Content.IE5\S8RAMQET\MCj04339410000[1]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9463" y="3162922"/>
            <a:ext cx="868771" cy="635644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5" name="Rectangle 84"/>
          <p:cNvSpPr/>
          <p:nvPr/>
        </p:nvSpPr>
        <p:spPr>
          <a:xfrm>
            <a:off x="6177836" y="3787599"/>
            <a:ext cx="144016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rgbClr val="0066FF"/>
                </a:solidFill>
                <a:latin typeface="LinLibertineT"/>
              </a:rPr>
              <a:t>MA Designer</a:t>
            </a:r>
            <a:endParaRPr lang="en-US" sz="1200" dirty="0">
              <a:solidFill>
                <a:srgbClr val="0066FF"/>
              </a:solidFill>
            </a:endParaRPr>
          </a:p>
        </p:txBody>
      </p:sp>
      <p:sp>
        <p:nvSpPr>
          <p:cNvPr id="104" name="Rectangle 103"/>
          <p:cNvSpPr/>
          <p:nvPr/>
        </p:nvSpPr>
        <p:spPr>
          <a:xfrm>
            <a:off x="7472186" y="1988840"/>
            <a:ext cx="3736382" cy="2917953"/>
          </a:xfrm>
          <a:prstGeom prst="rect">
            <a:avLst/>
          </a:prstGeom>
          <a:noFill/>
          <a:ln w="285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Organigramme : Stockage interne 123"/>
          <p:cNvSpPr/>
          <p:nvPr/>
        </p:nvSpPr>
        <p:spPr>
          <a:xfrm>
            <a:off x="9223746" y="2492984"/>
            <a:ext cx="1440159" cy="792000"/>
          </a:xfrm>
          <a:prstGeom prst="flowChartInternalStorag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  <a:defRPr/>
            </a:pPr>
            <a:endParaRPr lang="fr-FR" sz="9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26" name="ZoneTexte 125"/>
          <p:cNvSpPr txBox="1"/>
          <p:nvPr/>
        </p:nvSpPr>
        <p:spPr>
          <a:xfrm>
            <a:off x="9295753" y="2572162"/>
            <a:ext cx="1383472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b="1" dirty="0"/>
              <a:t> Visual Features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/>
              <a:t>   </a:t>
            </a:r>
            <a:r>
              <a:rPr lang="en-US" sz="1000" dirty="0"/>
              <a:t>- Position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/>
              <a:t>   - size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/>
              <a:t>   - color, ..</a:t>
            </a:r>
            <a:endParaRPr lang="fr-FR" sz="1000" i="1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7" name="ZoneTexte 23">
            <a:extLst>
              <a:ext uri="{FF2B5EF4-FFF2-40B4-BE49-F238E27FC236}">
                <a16:creationId xmlns:a16="http://schemas.microsoft.com/office/drawing/2014/main" id="{8C9FD2E4-6C9F-44B5-9732-D72CCAF3D762}"/>
              </a:ext>
            </a:extLst>
          </p:cNvPr>
          <p:cNvSpPr txBox="1"/>
          <p:nvPr/>
        </p:nvSpPr>
        <p:spPr>
          <a:xfrm>
            <a:off x="902881" y="1518512"/>
            <a:ext cx="5325857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Wingdings" pitchFamily="2" charset="2"/>
              <a:buChar char="q"/>
            </a:pPr>
            <a:r>
              <a:rPr lang="en-US" b="1" dirty="0">
                <a:solidFill>
                  <a:srgbClr val="000000"/>
                </a:solidFill>
                <a:latin typeface="LinLibertineTB"/>
              </a:rPr>
              <a:t>Fast Update of Visual Features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sz="1400" i="1" dirty="0"/>
              <a:t>Browsing</a:t>
            </a:r>
            <a:r>
              <a:rPr lang="en-US" sz="1400" dirty="0"/>
              <a:t>, customize/</a:t>
            </a:r>
            <a:r>
              <a:rPr lang="en-US" sz="1400" i="1" dirty="0"/>
              <a:t>extend</a:t>
            </a:r>
            <a:r>
              <a:rPr lang="en-US" sz="1400" dirty="0"/>
              <a:t>/</a:t>
            </a:r>
            <a:r>
              <a:rPr lang="en-US" sz="1400" i="1" dirty="0"/>
              <a:t>modify</a:t>
            </a:r>
            <a:r>
              <a:rPr lang="en-US" sz="1400" dirty="0"/>
              <a:t> </a:t>
            </a:r>
          </a:p>
          <a:p>
            <a:pPr marL="1257300" lvl="2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e.g., the position, size, color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sz="1400" dirty="0">
                <a:solidFill>
                  <a:srgbClr val="000000"/>
                </a:solidFill>
                <a:latin typeface="Times-Roman"/>
                <a:ea typeface="Calibri" panose="020F0502020204030204" pitchFamily="34" charset="0"/>
                <a:cs typeface="Times New Roman" panose="02020603050405020304" pitchFamily="18" charset="0"/>
              </a:rPr>
              <a:t>Conjoined/Nested Element Block</a:t>
            </a:r>
            <a:endParaRPr lang="fr-FR" sz="1800" dirty="0">
              <a:solidFill>
                <a:prstClr val="black"/>
              </a:solidFill>
              <a:latin typeface="Times" pitchFamily="18" charset="0"/>
              <a:cs typeface="Times" pitchFamily="18" charset="0"/>
            </a:endParaRPr>
          </a:p>
          <a:p>
            <a:pPr marL="342900" indent="-342900">
              <a:lnSpc>
                <a:spcPct val="200000"/>
              </a:lnSpc>
              <a:buFont typeface="Wingdings" pitchFamily="2" charset="2"/>
              <a:buChar char="q"/>
              <a:defRPr/>
            </a:pPr>
            <a:r>
              <a:rPr lang="en-US" sz="1800" b="1" dirty="0">
                <a:solidFill>
                  <a:srgbClr val="000000"/>
                </a:solidFill>
                <a:latin typeface="LinLibertineTB"/>
              </a:rPr>
              <a:t>U</a:t>
            </a:r>
            <a:r>
              <a:rPr lang="en-US" b="1" dirty="0"/>
              <a:t>sability Mechanisms</a:t>
            </a:r>
            <a:r>
              <a:rPr lang="en-US" sz="1800" b="1" dirty="0">
                <a:solidFill>
                  <a:srgbClr val="000000"/>
                </a:solidFill>
                <a:latin typeface="LinLibertineTB"/>
              </a:rPr>
              <a:t> 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  <a:defRPr/>
            </a:pPr>
            <a:r>
              <a:rPr lang="en-US" sz="1400" dirty="0">
                <a:solidFill>
                  <a:prstClr val="black"/>
                </a:solidFill>
              </a:rPr>
              <a:t>Using the Graphical Elements 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  <a:defRPr/>
            </a:pPr>
            <a:r>
              <a:rPr lang="en-US" sz="1400" dirty="0">
                <a:solidFill>
                  <a:prstClr val="black"/>
                </a:solidFill>
              </a:rPr>
              <a:t>Using Visual Language</a:t>
            </a:r>
          </a:p>
          <a:p>
            <a:pPr marL="1257300" lvl="2" indent="-342900">
              <a:lnSpc>
                <a:spcPct val="200000"/>
              </a:lnSpc>
              <a:buFont typeface="Courier New" panose="02070309020205020404" pitchFamily="49" charset="0"/>
              <a:buChar char="o"/>
              <a:defRPr/>
            </a:pPr>
            <a:r>
              <a:rPr lang="fr-FR" sz="1400" dirty="0" err="1">
                <a:solidFill>
                  <a:prstClr val="black"/>
                </a:solidFill>
              </a:rPr>
              <a:t>e.g</a:t>
            </a:r>
            <a:r>
              <a:rPr lang="fr-FR" sz="1400" dirty="0">
                <a:solidFill>
                  <a:prstClr val="black"/>
                </a:solidFill>
              </a:rPr>
              <a:t>. </a:t>
            </a:r>
            <a:r>
              <a:rPr lang="en-US" sz="1400" dirty="0">
                <a:solidFill>
                  <a:prstClr val="black"/>
                </a:solidFill>
              </a:rPr>
              <a:t>Block Oriented Modeling, Causal Modeling </a:t>
            </a:r>
          </a:p>
        </p:txBody>
      </p:sp>
      <p:sp>
        <p:nvSpPr>
          <p:cNvPr id="129" name="ZoneTexte 128"/>
          <p:cNvSpPr txBox="1"/>
          <p:nvPr/>
        </p:nvSpPr>
        <p:spPr>
          <a:xfrm>
            <a:off x="7472186" y="2026023"/>
            <a:ext cx="37363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/>
              <a:t>Visual </a:t>
            </a:r>
            <a:r>
              <a:rPr lang="fr-FR" sz="1400" b="1" dirty="0" smtClean="0"/>
              <a:t>Editor Workspace</a:t>
            </a: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3879268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>
                <a:latin typeface="Arial" panose="020B0604020202020204" pitchFamily="34" charset="0"/>
                <a:cs typeface="Arial" panose="020B0604020202020204" pitchFamily="34" charset="0"/>
              </a:rPr>
              <a:t>Designing</a:t>
            </a:r>
            <a:r>
              <a:rPr lang="fr-BE" dirty="0">
                <a:latin typeface="Arial" panose="020B0604020202020204" pitchFamily="34" charset="0"/>
                <a:cs typeface="Arial" panose="020B0604020202020204" pitchFamily="34" charset="0"/>
              </a:rPr>
              <a:t> DSL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369895" y="1988840"/>
            <a:ext cx="8933305" cy="3672408"/>
          </a:xfrm>
          <a:prstGeom prst="rect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Connecteur droit 8"/>
          <p:cNvCxnSpPr/>
          <p:nvPr/>
        </p:nvCxnSpPr>
        <p:spPr>
          <a:xfrm flipV="1">
            <a:off x="1369896" y="3645024"/>
            <a:ext cx="89280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2731971" y="2133782"/>
            <a:ext cx="2559085" cy="1159408"/>
          </a:xfrm>
          <a:prstGeom prst="rect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72000" rtlCol="0" anchor="t" anchorCtr="0"/>
          <a:lstStyle/>
          <a:p>
            <a:pPr algn="ctr"/>
            <a:r>
              <a:rPr lang="fr-FR" sz="1400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Metamodel</a:t>
            </a:r>
            <a:endParaRPr lang="fr-FR" sz="1400" b="1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6738827" y="2097688"/>
            <a:ext cx="2576371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Transformation </a:t>
            </a:r>
            <a:r>
              <a:rPr lang="fr-FR" sz="14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Language</a:t>
            </a:r>
            <a:endParaRPr 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6698488" y="3074271"/>
            <a:ext cx="2664296" cy="464697"/>
          </a:xfrm>
          <a:prstGeom prst="rect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fr-FR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Transformation </a:t>
            </a:r>
            <a:r>
              <a:rPr lang="fr-FR" sz="12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Specification</a:t>
            </a:r>
            <a:endParaRPr lang="en-US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0" name="Connecteur droit avec flèche 29"/>
          <p:cNvCxnSpPr/>
          <p:nvPr/>
        </p:nvCxnSpPr>
        <p:spPr>
          <a:xfrm flipV="1">
            <a:off x="3935760" y="3290500"/>
            <a:ext cx="0" cy="456917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avec flèche 30"/>
          <p:cNvCxnSpPr/>
          <p:nvPr/>
        </p:nvCxnSpPr>
        <p:spPr>
          <a:xfrm flipV="1">
            <a:off x="7912706" y="2649294"/>
            <a:ext cx="0" cy="396000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ZoneTexte 32"/>
          <p:cNvSpPr txBox="1"/>
          <p:nvPr/>
        </p:nvSpPr>
        <p:spPr>
          <a:xfrm>
            <a:off x="7061337" y="2729021"/>
            <a:ext cx="857143" cy="25391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fr-FR" sz="1050" dirty="0" err="1"/>
              <a:t>Conforms</a:t>
            </a:r>
            <a:r>
              <a:rPr lang="fr-FR" sz="1050" dirty="0"/>
              <a:t> to</a:t>
            </a:r>
            <a:endParaRPr lang="en-US" sz="1050" dirty="0"/>
          </a:p>
        </p:txBody>
      </p:sp>
      <p:sp>
        <p:nvSpPr>
          <p:cNvPr id="34" name="ZoneTexte 33"/>
          <p:cNvSpPr txBox="1"/>
          <p:nvPr/>
        </p:nvSpPr>
        <p:spPr>
          <a:xfrm>
            <a:off x="3071664" y="3414634"/>
            <a:ext cx="857143" cy="25391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fr-FR" sz="1050" dirty="0" err="1"/>
              <a:t>Conforms</a:t>
            </a:r>
            <a:r>
              <a:rPr lang="fr-FR" sz="1050" dirty="0"/>
              <a:t> to</a:t>
            </a:r>
            <a:endParaRPr lang="en-US" sz="1050" dirty="0"/>
          </a:p>
        </p:txBody>
      </p:sp>
      <p:pic>
        <p:nvPicPr>
          <p:cNvPr id="56" name="Image 5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4383" y="4052306"/>
            <a:ext cx="456814" cy="456814"/>
          </a:xfrm>
          <a:prstGeom prst="rect">
            <a:avLst/>
          </a:prstGeom>
        </p:spPr>
      </p:pic>
      <p:sp>
        <p:nvSpPr>
          <p:cNvPr id="57" name="ZoneTexte 56"/>
          <p:cNvSpPr txBox="1"/>
          <p:nvPr/>
        </p:nvSpPr>
        <p:spPr>
          <a:xfrm>
            <a:off x="1919536" y="4658653"/>
            <a:ext cx="535281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900" b="1" dirty="0" err="1"/>
              <a:t>Modeller</a:t>
            </a:r>
            <a:endParaRPr lang="en-US" sz="900" b="1" dirty="0"/>
          </a:p>
        </p:txBody>
      </p:sp>
      <p:pic>
        <p:nvPicPr>
          <p:cNvPr id="59" name="Image 5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4218" y="2420888"/>
            <a:ext cx="456814" cy="456814"/>
          </a:xfrm>
          <a:prstGeom prst="rect">
            <a:avLst/>
          </a:prstGeom>
        </p:spPr>
      </p:pic>
      <p:sp>
        <p:nvSpPr>
          <p:cNvPr id="60" name="ZoneTexte 59"/>
          <p:cNvSpPr txBox="1"/>
          <p:nvPr/>
        </p:nvSpPr>
        <p:spPr>
          <a:xfrm>
            <a:off x="1919536" y="2882936"/>
            <a:ext cx="60879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900" b="1" dirty="0" err="1"/>
              <a:t>Language</a:t>
            </a:r>
            <a:endParaRPr lang="fr-FR" sz="900" b="1" dirty="0"/>
          </a:p>
          <a:p>
            <a:pPr algn="ctr"/>
            <a:r>
              <a:rPr lang="fr-FR" sz="900" b="1" dirty="0"/>
              <a:t>Designer</a:t>
            </a:r>
            <a:endParaRPr lang="en-US" sz="900" b="1" dirty="0"/>
          </a:p>
        </p:txBody>
      </p:sp>
      <p:sp>
        <p:nvSpPr>
          <p:cNvPr id="74" name="Flèche droite rayée 73"/>
          <p:cNvSpPr/>
          <p:nvPr/>
        </p:nvSpPr>
        <p:spPr>
          <a:xfrm>
            <a:off x="5483609" y="4256451"/>
            <a:ext cx="2324013" cy="589355"/>
          </a:xfrm>
          <a:prstGeom prst="stripedRightArrow">
            <a:avLst/>
          </a:prstGeom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i="1" dirty="0"/>
          </a:p>
        </p:txBody>
      </p:sp>
      <p:sp>
        <p:nvSpPr>
          <p:cNvPr id="75" name="object 15"/>
          <p:cNvSpPr/>
          <p:nvPr/>
        </p:nvSpPr>
        <p:spPr>
          <a:xfrm>
            <a:off x="6469888" y="4673105"/>
            <a:ext cx="457200" cy="4572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sz="180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Rectangle à coins arrondis 35"/>
          <p:cNvSpPr/>
          <p:nvPr/>
        </p:nvSpPr>
        <p:spPr>
          <a:xfrm>
            <a:off x="2812379" y="4062698"/>
            <a:ext cx="2365823" cy="36004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2700" cap="flat" cmpd="sng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</a:pPr>
            <a:endParaRPr lang="en-US" sz="1350">
              <a:solidFill>
                <a:prstClr val="white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37" name="Organigramme : Processus 36"/>
          <p:cNvSpPr/>
          <p:nvPr/>
        </p:nvSpPr>
        <p:spPr>
          <a:xfrm>
            <a:off x="2816268" y="4278732"/>
            <a:ext cx="2364999" cy="607663"/>
          </a:xfrm>
          <a:prstGeom prst="flowChartProcess">
            <a:avLst/>
          </a:prstGeom>
          <a:solidFill>
            <a:schemeClr val="bg1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</a:pPr>
            <a:endParaRPr lang="en-US" sz="1350" dirty="0">
              <a:latin typeface="Calibri"/>
              <a:ea typeface="Calibri"/>
              <a:cs typeface="Calibri"/>
            </a:endParaRPr>
          </a:p>
        </p:txBody>
      </p:sp>
      <p:sp>
        <p:nvSpPr>
          <p:cNvPr id="38" name="ZoneTexte 37"/>
          <p:cNvSpPr txBox="1"/>
          <p:nvPr/>
        </p:nvSpPr>
        <p:spPr>
          <a:xfrm>
            <a:off x="3516318" y="4058389"/>
            <a:ext cx="1697900" cy="338554"/>
          </a:xfrm>
          <a:prstGeom prst="rect">
            <a:avLst/>
          </a:prstGeom>
          <a:noFill/>
        </p:spPr>
        <p:txBody>
          <a:bodyPr wrap="square" lIns="0" rIns="36000" rtlCol="0">
            <a:spAutoFit/>
          </a:bodyPr>
          <a:lstStyle/>
          <a:p>
            <a:r>
              <a:rPr lang="fr-FR" sz="800" b="1" dirty="0" smtClean="0"/>
              <a:t>Editor: </a:t>
            </a:r>
            <a:r>
              <a:rPr lang="fr-FR" sz="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Model </a:t>
            </a:r>
            <a:r>
              <a:rPr lang="fr-FR" sz="800" b="1" dirty="0" err="1">
                <a:latin typeface="Arial" panose="020B0604020202020204" pitchFamily="34" charset="0"/>
                <a:cs typeface="Arial" panose="020B0604020202020204" pitchFamily="34" charset="0"/>
              </a:rPr>
              <a:t>Definition</a:t>
            </a:r>
            <a:endParaRPr lang="en-US" sz="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800" b="1" dirty="0"/>
          </a:p>
        </p:txBody>
      </p:sp>
      <p:sp>
        <p:nvSpPr>
          <p:cNvPr id="39" name="Freeform 117"/>
          <p:cNvSpPr>
            <a:spLocks noChangeArrowheads="1"/>
          </p:cNvSpPr>
          <p:nvPr/>
        </p:nvSpPr>
        <p:spPr bwMode="auto">
          <a:xfrm>
            <a:off x="3089970" y="4117554"/>
            <a:ext cx="108000" cy="108000"/>
          </a:xfrm>
          <a:custGeom>
            <a:avLst/>
            <a:gdLst>
              <a:gd name="T0" fmla="*/ 39678193 w 602"/>
              <a:gd name="T1" fmla="*/ 78441997 h 602"/>
              <a:gd name="T2" fmla="*/ 39678193 w 602"/>
              <a:gd name="T3" fmla="*/ 78441997 h 602"/>
              <a:gd name="T4" fmla="*/ 0 w 602"/>
              <a:gd name="T5" fmla="*/ 38763987 h 602"/>
              <a:gd name="T6" fmla="*/ 39678193 w 602"/>
              <a:gd name="T7" fmla="*/ 0 h 602"/>
              <a:gd name="T8" fmla="*/ 78442719 w 602"/>
              <a:gd name="T9" fmla="*/ 38763987 h 602"/>
              <a:gd name="T10" fmla="*/ 39678193 w 602"/>
              <a:gd name="T11" fmla="*/ 78441997 h 602"/>
              <a:gd name="T12" fmla="*/ 39678193 w 602"/>
              <a:gd name="T13" fmla="*/ 7439717 h 602"/>
              <a:gd name="T14" fmla="*/ 39678193 w 602"/>
              <a:gd name="T15" fmla="*/ 7439717 h 602"/>
              <a:gd name="T16" fmla="*/ 7439751 w 602"/>
              <a:gd name="T17" fmla="*/ 38763987 h 602"/>
              <a:gd name="T18" fmla="*/ 39678193 w 602"/>
              <a:gd name="T19" fmla="*/ 71002280 h 602"/>
              <a:gd name="T20" fmla="*/ 71002968 w 602"/>
              <a:gd name="T21" fmla="*/ 38763987 h 602"/>
              <a:gd name="T22" fmla="*/ 39678193 w 602"/>
              <a:gd name="T23" fmla="*/ 7439717 h 602"/>
              <a:gd name="T24" fmla="*/ 52599581 w 602"/>
              <a:gd name="T25" fmla="*/ 56253627 h 602"/>
              <a:gd name="T26" fmla="*/ 52599581 w 602"/>
              <a:gd name="T27" fmla="*/ 56253627 h 602"/>
              <a:gd name="T28" fmla="*/ 50772248 w 602"/>
              <a:gd name="T29" fmla="*/ 55339965 h 602"/>
              <a:gd name="T30" fmla="*/ 50772248 w 602"/>
              <a:gd name="T31" fmla="*/ 55339965 h 602"/>
              <a:gd name="T32" fmla="*/ 39678193 w 602"/>
              <a:gd name="T33" fmla="*/ 44376380 h 602"/>
              <a:gd name="T34" fmla="*/ 28583776 w 602"/>
              <a:gd name="T35" fmla="*/ 55339965 h 602"/>
              <a:gd name="T36" fmla="*/ 28583776 w 602"/>
              <a:gd name="T37" fmla="*/ 55339965 h 602"/>
              <a:gd name="T38" fmla="*/ 25843138 w 602"/>
              <a:gd name="T39" fmla="*/ 56253627 h 602"/>
              <a:gd name="T40" fmla="*/ 22188473 w 602"/>
              <a:gd name="T41" fmla="*/ 52598978 h 602"/>
              <a:gd name="T42" fmla="*/ 23102139 w 602"/>
              <a:gd name="T43" fmla="*/ 49858353 h 602"/>
              <a:gd name="T44" fmla="*/ 23102139 w 602"/>
              <a:gd name="T45" fmla="*/ 49858353 h 602"/>
              <a:gd name="T46" fmla="*/ 34196195 w 602"/>
              <a:gd name="T47" fmla="*/ 38763987 h 602"/>
              <a:gd name="T48" fmla="*/ 23102139 w 602"/>
              <a:gd name="T49" fmla="*/ 27669982 h 602"/>
              <a:gd name="T50" fmla="*/ 23102139 w 602"/>
              <a:gd name="T51" fmla="*/ 27669982 h 602"/>
              <a:gd name="T52" fmla="*/ 22188473 w 602"/>
              <a:gd name="T53" fmla="*/ 25842658 h 602"/>
              <a:gd name="T54" fmla="*/ 25843138 w 602"/>
              <a:gd name="T55" fmla="*/ 22188371 h 602"/>
              <a:gd name="T56" fmla="*/ 28583776 w 602"/>
              <a:gd name="T57" fmla="*/ 23102033 h 602"/>
              <a:gd name="T58" fmla="*/ 28583776 w 602"/>
              <a:gd name="T59" fmla="*/ 23102033 h 602"/>
              <a:gd name="T60" fmla="*/ 39678193 w 602"/>
              <a:gd name="T61" fmla="*/ 34196037 h 602"/>
              <a:gd name="T62" fmla="*/ 50772248 w 602"/>
              <a:gd name="T63" fmla="*/ 23102033 h 602"/>
              <a:gd name="T64" fmla="*/ 50772248 w 602"/>
              <a:gd name="T65" fmla="*/ 23102033 h 602"/>
              <a:gd name="T66" fmla="*/ 52599581 w 602"/>
              <a:gd name="T67" fmla="*/ 22188371 h 602"/>
              <a:gd name="T68" fmla="*/ 56254247 w 602"/>
              <a:gd name="T69" fmla="*/ 25842658 h 602"/>
              <a:gd name="T70" fmla="*/ 55340580 w 602"/>
              <a:gd name="T71" fmla="*/ 27669982 h 602"/>
              <a:gd name="T72" fmla="*/ 55340580 w 602"/>
              <a:gd name="T73" fmla="*/ 27669982 h 602"/>
              <a:gd name="T74" fmla="*/ 44376945 w 602"/>
              <a:gd name="T75" fmla="*/ 38763987 h 602"/>
              <a:gd name="T76" fmla="*/ 55340580 w 602"/>
              <a:gd name="T77" fmla="*/ 49858353 h 602"/>
              <a:gd name="T78" fmla="*/ 55340580 w 602"/>
              <a:gd name="T79" fmla="*/ 49858353 h 602"/>
              <a:gd name="T80" fmla="*/ 56254247 w 602"/>
              <a:gd name="T81" fmla="*/ 52598978 h 602"/>
              <a:gd name="T82" fmla="*/ 52599581 w 602"/>
              <a:gd name="T83" fmla="*/ 56253627 h 602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</a:gdLst>
            <a:ahLst/>
            <a:cxnLst>
              <a:cxn ang="T84">
                <a:pos x="T0" y="T1"/>
              </a:cxn>
              <a:cxn ang="T85">
                <a:pos x="T2" y="T3"/>
              </a:cxn>
              <a:cxn ang="T86">
                <a:pos x="T4" y="T5"/>
              </a:cxn>
              <a:cxn ang="T87">
                <a:pos x="T6" y="T7"/>
              </a:cxn>
              <a:cxn ang="T88">
                <a:pos x="T8" y="T9"/>
              </a:cxn>
              <a:cxn ang="T89">
                <a:pos x="T10" y="T11"/>
              </a:cxn>
              <a:cxn ang="T90">
                <a:pos x="T12" y="T13"/>
              </a:cxn>
              <a:cxn ang="T91">
                <a:pos x="T14" y="T15"/>
              </a:cxn>
              <a:cxn ang="T92">
                <a:pos x="T16" y="T17"/>
              </a:cxn>
              <a:cxn ang="T93">
                <a:pos x="T18" y="T19"/>
              </a:cxn>
              <a:cxn ang="T94">
                <a:pos x="T20" y="T21"/>
              </a:cxn>
              <a:cxn ang="T95">
                <a:pos x="T22" y="T23"/>
              </a:cxn>
              <a:cxn ang="T96">
                <a:pos x="T24" y="T25"/>
              </a:cxn>
              <a:cxn ang="T97">
                <a:pos x="T26" y="T27"/>
              </a:cxn>
              <a:cxn ang="T98">
                <a:pos x="T28" y="T29"/>
              </a:cxn>
              <a:cxn ang="T99">
                <a:pos x="T30" y="T31"/>
              </a:cxn>
              <a:cxn ang="T100">
                <a:pos x="T32" y="T33"/>
              </a:cxn>
              <a:cxn ang="T101">
                <a:pos x="T34" y="T35"/>
              </a:cxn>
              <a:cxn ang="T102">
                <a:pos x="T36" y="T37"/>
              </a:cxn>
              <a:cxn ang="T103">
                <a:pos x="T38" y="T39"/>
              </a:cxn>
              <a:cxn ang="T104">
                <a:pos x="T40" y="T41"/>
              </a:cxn>
              <a:cxn ang="T105">
                <a:pos x="T42" y="T43"/>
              </a:cxn>
              <a:cxn ang="T106">
                <a:pos x="T44" y="T45"/>
              </a:cxn>
              <a:cxn ang="T107">
                <a:pos x="T46" y="T47"/>
              </a:cxn>
              <a:cxn ang="T108">
                <a:pos x="T48" y="T49"/>
              </a:cxn>
              <a:cxn ang="T109">
                <a:pos x="T50" y="T51"/>
              </a:cxn>
              <a:cxn ang="T110">
                <a:pos x="T52" y="T53"/>
              </a:cxn>
              <a:cxn ang="T111">
                <a:pos x="T54" y="T55"/>
              </a:cxn>
              <a:cxn ang="T112">
                <a:pos x="T56" y="T57"/>
              </a:cxn>
              <a:cxn ang="T113">
                <a:pos x="T58" y="T59"/>
              </a:cxn>
              <a:cxn ang="T114">
                <a:pos x="T60" y="T61"/>
              </a:cxn>
              <a:cxn ang="T115">
                <a:pos x="T62" y="T63"/>
              </a:cxn>
              <a:cxn ang="T116">
                <a:pos x="T64" y="T65"/>
              </a:cxn>
              <a:cxn ang="T117">
                <a:pos x="T66" y="T67"/>
              </a:cxn>
              <a:cxn ang="T118">
                <a:pos x="T68" y="T69"/>
              </a:cxn>
              <a:cxn ang="T119">
                <a:pos x="T70" y="T71"/>
              </a:cxn>
              <a:cxn ang="T120">
                <a:pos x="T72" y="T73"/>
              </a:cxn>
              <a:cxn ang="T121">
                <a:pos x="T74" y="T75"/>
              </a:cxn>
              <a:cxn ang="T122">
                <a:pos x="T76" y="T77"/>
              </a:cxn>
              <a:cxn ang="T123">
                <a:pos x="T78" y="T79"/>
              </a:cxn>
              <a:cxn ang="T124">
                <a:pos x="T80" y="T81"/>
              </a:cxn>
              <a:cxn ang="T125">
                <a:pos x="T82" y="T83"/>
              </a:cxn>
            </a:cxnLst>
            <a:rect l="0" t="0" r="r" b="b"/>
            <a:pathLst>
              <a:path w="602" h="602">
                <a:moveTo>
                  <a:pt x="304" y="601"/>
                </a:moveTo>
                <a:lnTo>
                  <a:pt x="304" y="601"/>
                </a:lnTo>
                <a:cubicBezTo>
                  <a:pt x="135" y="601"/>
                  <a:pt x="0" y="467"/>
                  <a:pt x="0" y="297"/>
                </a:cubicBezTo>
                <a:cubicBezTo>
                  <a:pt x="0" y="135"/>
                  <a:pt x="135" y="0"/>
                  <a:pt x="304" y="0"/>
                </a:cubicBezTo>
                <a:cubicBezTo>
                  <a:pt x="467" y="0"/>
                  <a:pt x="601" y="135"/>
                  <a:pt x="601" y="297"/>
                </a:cubicBezTo>
                <a:cubicBezTo>
                  <a:pt x="601" y="467"/>
                  <a:pt x="467" y="601"/>
                  <a:pt x="304" y="601"/>
                </a:cubicBezTo>
                <a:close/>
                <a:moveTo>
                  <a:pt x="304" y="57"/>
                </a:moveTo>
                <a:lnTo>
                  <a:pt x="304" y="57"/>
                </a:lnTo>
                <a:cubicBezTo>
                  <a:pt x="170" y="57"/>
                  <a:pt x="57" y="163"/>
                  <a:pt x="57" y="297"/>
                </a:cubicBezTo>
                <a:cubicBezTo>
                  <a:pt x="57" y="431"/>
                  <a:pt x="170" y="544"/>
                  <a:pt x="304" y="544"/>
                </a:cubicBezTo>
                <a:cubicBezTo>
                  <a:pt x="439" y="544"/>
                  <a:pt x="544" y="431"/>
                  <a:pt x="544" y="297"/>
                </a:cubicBezTo>
                <a:cubicBezTo>
                  <a:pt x="544" y="163"/>
                  <a:pt x="439" y="57"/>
                  <a:pt x="304" y="57"/>
                </a:cubicBezTo>
                <a:close/>
                <a:moveTo>
                  <a:pt x="403" y="431"/>
                </a:moveTo>
                <a:lnTo>
                  <a:pt x="403" y="431"/>
                </a:lnTo>
                <a:cubicBezTo>
                  <a:pt x="396" y="431"/>
                  <a:pt x="389" y="431"/>
                  <a:pt x="389" y="424"/>
                </a:cubicBezTo>
                <a:cubicBezTo>
                  <a:pt x="304" y="340"/>
                  <a:pt x="304" y="340"/>
                  <a:pt x="304" y="340"/>
                </a:cubicBezTo>
                <a:cubicBezTo>
                  <a:pt x="219" y="424"/>
                  <a:pt x="219" y="424"/>
                  <a:pt x="219" y="424"/>
                </a:cubicBezTo>
                <a:cubicBezTo>
                  <a:pt x="212" y="431"/>
                  <a:pt x="205" y="431"/>
                  <a:pt x="198" y="431"/>
                </a:cubicBezTo>
                <a:cubicBezTo>
                  <a:pt x="184" y="431"/>
                  <a:pt x="170" y="417"/>
                  <a:pt x="170" y="403"/>
                </a:cubicBezTo>
                <a:cubicBezTo>
                  <a:pt x="170" y="396"/>
                  <a:pt x="170" y="389"/>
                  <a:pt x="177" y="382"/>
                </a:cubicBezTo>
                <a:cubicBezTo>
                  <a:pt x="262" y="297"/>
                  <a:pt x="262" y="297"/>
                  <a:pt x="262" y="297"/>
                </a:cubicBezTo>
                <a:cubicBezTo>
                  <a:pt x="177" y="212"/>
                  <a:pt x="177" y="212"/>
                  <a:pt x="177" y="212"/>
                </a:cubicBezTo>
                <a:cubicBezTo>
                  <a:pt x="170" y="212"/>
                  <a:pt x="170" y="205"/>
                  <a:pt x="170" y="198"/>
                </a:cubicBezTo>
                <a:cubicBezTo>
                  <a:pt x="170" y="177"/>
                  <a:pt x="184" y="170"/>
                  <a:pt x="198" y="170"/>
                </a:cubicBezTo>
                <a:cubicBezTo>
                  <a:pt x="205" y="170"/>
                  <a:pt x="212" y="170"/>
                  <a:pt x="219" y="177"/>
                </a:cubicBezTo>
                <a:cubicBezTo>
                  <a:pt x="304" y="262"/>
                  <a:pt x="304" y="262"/>
                  <a:pt x="304" y="262"/>
                </a:cubicBezTo>
                <a:cubicBezTo>
                  <a:pt x="389" y="177"/>
                  <a:pt x="389" y="177"/>
                  <a:pt x="389" y="177"/>
                </a:cubicBezTo>
                <a:cubicBezTo>
                  <a:pt x="389" y="170"/>
                  <a:pt x="396" y="170"/>
                  <a:pt x="403" y="170"/>
                </a:cubicBezTo>
                <a:cubicBezTo>
                  <a:pt x="424" y="170"/>
                  <a:pt x="431" y="177"/>
                  <a:pt x="431" y="198"/>
                </a:cubicBezTo>
                <a:cubicBezTo>
                  <a:pt x="431" y="205"/>
                  <a:pt x="431" y="212"/>
                  <a:pt x="424" y="212"/>
                </a:cubicBezTo>
                <a:cubicBezTo>
                  <a:pt x="340" y="297"/>
                  <a:pt x="340" y="297"/>
                  <a:pt x="340" y="297"/>
                </a:cubicBezTo>
                <a:cubicBezTo>
                  <a:pt x="424" y="382"/>
                  <a:pt x="424" y="382"/>
                  <a:pt x="424" y="382"/>
                </a:cubicBezTo>
                <a:cubicBezTo>
                  <a:pt x="431" y="389"/>
                  <a:pt x="431" y="396"/>
                  <a:pt x="431" y="403"/>
                </a:cubicBezTo>
                <a:cubicBezTo>
                  <a:pt x="431" y="417"/>
                  <a:pt x="424" y="431"/>
                  <a:pt x="403" y="431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40" name="Freeform 119"/>
          <p:cNvSpPr>
            <a:spLocks noChangeArrowheads="1"/>
          </p:cNvSpPr>
          <p:nvPr/>
        </p:nvSpPr>
        <p:spPr bwMode="auto">
          <a:xfrm>
            <a:off x="3233986" y="4119081"/>
            <a:ext cx="108000" cy="108000"/>
          </a:xfrm>
          <a:custGeom>
            <a:avLst/>
            <a:gdLst>
              <a:gd name="T0" fmla="*/ 39339251 w 609"/>
              <a:gd name="T1" fmla="*/ 78441997 h 602"/>
              <a:gd name="T2" fmla="*/ 39339251 w 609"/>
              <a:gd name="T3" fmla="*/ 78441997 h 602"/>
              <a:gd name="T4" fmla="*/ 0 w 609"/>
              <a:gd name="T5" fmla="*/ 38763987 h 602"/>
              <a:gd name="T6" fmla="*/ 39339251 w 609"/>
              <a:gd name="T7" fmla="*/ 0 h 602"/>
              <a:gd name="T8" fmla="*/ 78678142 w 609"/>
              <a:gd name="T9" fmla="*/ 38763987 h 602"/>
              <a:gd name="T10" fmla="*/ 39339251 w 609"/>
              <a:gd name="T11" fmla="*/ 78441997 h 602"/>
              <a:gd name="T12" fmla="*/ 39339251 w 609"/>
              <a:gd name="T13" fmla="*/ 7439717 h 602"/>
              <a:gd name="T14" fmla="*/ 39339251 w 609"/>
              <a:gd name="T15" fmla="*/ 7439717 h 602"/>
              <a:gd name="T16" fmla="*/ 7376244 w 609"/>
              <a:gd name="T17" fmla="*/ 38763987 h 602"/>
              <a:gd name="T18" fmla="*/ 39339251 w 609"/>
              <a:gd name="T19" fmla="*/ 71002280 h 602"/>
              <a:gd name="T20" fmla="*/ 71302258 w 609"/>
              <a:gd name="T21" fmla="*/ 38763987 h 602"/>
              <a:gd name="T22" fmla="*/ 39339251 w 609"/>
              <a:gd name="T23" fmla="*/ 7439717 h 602"/>
              <a:gd name="T24" fmla="*/ 54867675 w 609"/>
              <a:gd name="T25" fmla="*/ 42418636 h 602"/>
              <a:gd name="T26" fmla="*/ 54867675 w 609"/>
              <a:gd name="T27" fmla="*/ 42418636 h 602"/>
              <a:gd name="T28" fmla="*/ 47620933 w 609"/>
              <a:gd name="T29" fmla="*/ 42418636 h 602"/>
              <a:gd name="T30" fmla="*/ 42962442 w 609"/>
              <a:gd name="T31" fmla="*/ 42418636 h 602"/>
              <a:gd name="T32" fmla="*/ 35715700 w 609"/>
              <a:gd name="T33" fmla="*/ 42418636 h 602"/>
              <a:gd name="T34" fmla="*/ 31057209 w 609"/>
              <a:gd name="T35" fmla="*/ 42418636 h 602"/>
              <a:gd name="T36" fmla="*/ 23810467 w 609"/>
              <a:gd name="T37" fmla="*/ 42418636 h 602"/>
              <a:gd name="T38" fmla="*/ 20187276 w 609"/>
              <a:gd name="T39" fmla="*/ 38763987 h 602"/>
              <a:gd name="T40" fmla="*/ 23810467 w 609"/>
              <a:gd name="T41" fmla="*/ 35109700 h 602"/>
              <a:gd name="T42" fmla="*/ 31963007 w 609"/>
              <a:gd name="T43" fmla="*/ 35109700 h 602"/>
              <a:gd name="T44" fmla="*/ 35715700 w 609"/>
              <a:gd name="T45" fmla="*/ 35109700 h 602"/>
              <a:gd name="T46" fmla="*/ 42962442 w 609"/>
              <a:gd name="T47" fmla="*/ 35109700 h 602"/>
              <a:gd name="T48" fmla="*/ 47620933 w 609"/>
              <a:gd name="T49" fmla="*/ 35109700 h 602"/>
              <a:gd name="T50" fmla="*/ 54867675 w 609"/>
              <a:gd name="T51" fmla="*/ 35109700 h 602"/>
              <a:gd name="T52" fmla="*/ 58491226 w 609"/>
              <a:gd name="T53" fmla="*/ 38763987 h 602"/>
              <a:gd name="T54" fmla="*/ 54867675 w 609"/>
              <a:gd name="T55" fmla="*/ 42418636 h 602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0" t="0" r="r" b="b"/>
            <a:pathLst>
              <a:path w="609" h="602">
                <a:moveTo>
                  <a:pt x="304" y="601"/>
                </a:moveTo>
                <a:lnTo>
                  <a:pt x="304" y="601"/>
                </a:lnTo>
                <a:cubicBezTo>
                  <a:pt x="134" y="601"/>
                  <a:pt x="0" y="467"/>
                  <a:pt x="0" y="297"/>
                </a:cubicBezTo>
                <a:cubicBezTo>
                  <a:pt x="0" y="135"/>
                  <a:pt x="134" y="0"/>
                  <a:pt x="304" y="0"/>
                </a:cubicBezTo>
                <a:cubicBezTo>
                  <a:pt x="474" y="0"/>
                  <a:pt x="608" y="135"/>
                  <a:pt x="608" y="297"/>
                </a:cubicBezTo>
                <a:cubicBezTo>
                  <a:pt x="608" y="467"/>
                  <a:pt x="474" y="601"/>
                  <a:pt x="304" y="601"/>
                </a:cubicBezTo>
                <a:close/>
                <a:moveTo>
                  <a:pt x="304" y="57"/>
                </a:moveTo>
                <a:lnTo>
                  <a:pt x="304" y="57"/>
                </a:lnTo>
                <a:cubicBezTo>
                  <a:pt x="170" y="57"/>
                  <a:pt x="57" y="163"/>
                  <a:pt x="57" y="297"/>
                </a:cubicBezTo>
                <a:cubicBezTo>
                  <a:pt x="57" y="431"/>
                  <a:pt x="170" y="544"/>
                  <a:pt x="304" y="544"/>
                </a:cubicBezTo>
                <a:cubicBezTo>
                  <a:pt x="438" y="544"/>
                  <a:pt x="551" y="431"/>
                  <a:pt x="551" y="297"/>
                </a:cubicBezTo>
                <a:cubicBezTo>
                  <a:pt x="551" y="163"/>
                  <a:pt x="438" y="57"/>
                  <a:pt x="304" y="57"/>
                </a:cubicBezTo>
                <a:close/>
                <a:moveTo>
                  <a:pt x="424" y="325"/>
                </a:moveTo>
                <a:lnTo>
                  <a:pt x="424" y="325"/>
                </a:lnTo>
                <a:cubicBezTo>
                  <a:pt x="368" y="325"/>
                  <a:pt x="368" y="325"/>
                  <a:pt x="368" y="325"/>
                </a:cubicBezTo>
                <a:cubicBezTo>
                  <a:pt x="332" y="325"/>
                  <a:pt x="332" y="325"/>
                  <a:pt x="332" y="325"/>
                </a:cubicBezTo>
                <a:cubicBezTo>
                  <a:pt x="276" y="325"/>
                  <a:pt x="276" y="325"/>
                  <a:pt x="276" y="325"/>
                </a:cubicBezTo>
                <a:cubicBezTo>
                  <a:pt x="240" y="325"/>
                  <a:pt x="240" y="325"/>
                  <a:pt x="240" y="325"/>
                </a:cubicBezTo>
                <a:cubicBezTo>
                  <a:pt x="184" y="325"/>
                  <a:pt x="184" y="325"/>
                  <a:pt x="184" y="325"/>
                </a:cubicBezTo>
                <a:cubicBezTo>
                  <a:pt x="163" y="325"/>
                  <a:pt x="156" y="318"/>
                  <a:pt x="156" y="297"/>
                </a:cubicBezTo>
                <a:cubicBezTo>
                  <a:pt x="156" y="283"/>
                  <a:pt x="163" y="269"/>
                  <a:pt x="184" y="269"/>
                </a:cubicBezTo>
                <a:cubicBezTo>
                  <a:pt x="247" y="269"/>
                  <a:pt x="247" y="269"/>
                  <a:pt x="247" y="269"/>
                </a:cubicBezTo>
                <a:cubicBezTo>
                  <a:pt x="276" y="269"/>
                  <a:pt x="276" y="269"/>
                  <a:pt x="276" y="269"/>
                </a:cubicBezTo>
                <a:cubicBezTo>
                  <a:pt x="332" y="269"/>
                  <a:pt x="332" y="269"/>
                  <a:pt x="332" y="269"/>
                </a:cubicBezTo>
                <a:cubicBezTo>
                  <a:pt x="368" y="269"/>
                  <a:pt x="368" y="269"/>
                  <a:pt x="368" y="269"/>
                </a:cubicBezTo>
                <a:cubicBezTo>
                  <a:pt x="424" y="269"/>
                  <a:pt x="424" y="269"/>
                  <a:pt x="424" y="269"/>
                </a:cubicBezTo>
                <a:cubicBezTo>
                  <a:pt x="445" y="269"/>
                  <a:pt x="452" y="283"/>
                  <a:pt x="452" y="297"/>
                </a:cubicBezTo>
                <a:cubicBezTo>
                  <a:pt x="452" y="318"/>
                  <a:pt x="445" y="325"/>
                  <a:pt x="424" y="325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41" name="Freeform 120"/>
          <p:cNvSpPr>
            <a:spLocks noChangeArrowheads="1"/>
          </p:cNvSpPr>
          <p:nvPr/>
        </p:nvSpPr>
        <p:spPr bwMode="auto">
          <a:xfrm>
            <a:off x="2945954" y="4116715"/>
            <a:ext cx="108000" cy="108000"/>
          </a:xfrm>
          <a:custGeom>
            <a:avLst/>
            <a:gdLst>
              <a:gd name="T0" fmla="*/ 39678193 w 602"/>
              <a:gd name="T1" fmla="*/ 78441997 h 602"/>
              <a:gd name="T2" fmla="*/ 39678193 w 602"/>
              <a:gd name="T3" fmla="*/ 78441997 h 602"/>
              <a:gd name="T4" fmla="*/ 0 w 602"/>
              <a:gd name="T5" fmla="*/ 38763987 h 602"/>
              <a:gd name="T6" fmla="*/ 39678193 w 602"/>
              <a:gd name="T7" fmla="*/ 0 h 602"/>
              <a:gd name="T8" fmla="*/ 78442719 w 602"/>
              <a:gd name="T9" fmla="*/ 38763987 h 602"/>
              <a:gd name="T10" fmla="*/ 39678193 w 602"/>
              <a:gd name="T11" fmla="*/ 78441997 h 602"/>
              <a:gd name="T12" fmla="*/ 39678193 w 602"/>
              <a:gd name="T13" fmla="*/ 7439717 h 602"/>
              <a:gd name="T14" fmla="*/ 39678193 w 602"/>
              <a:gd name="T15" fmla="*/ 7439717 h 602"/>
              <a:gd name="T16" fmla="*/ 7439751 w 602"/>
              <a:gd name="T17" fmla="*/ 38763987 h 602"/>
              <a:gd name="T18" fmla="*/ 39678193 w 602"/>
              <a:gd name="T19" fmla="*/ 71002280 h 602"/>
              <a:gd name="T20" fmla="*/ 71002968 w 602"/>
              <a:gd name="T21" fmla="*/ 38763987 h 602"/>
              <a:gd name="T22" fmla="*/ 39678193 w 602"/>
              <a:gd name="T23" fmla="*/ 7439717 h 602"/>
              <a:gd name="T24" fmla="*/ 55340580 w 602"/>
              <a:gd name="T25" fmla="*/ 42418636 h 602"/>
              <a:gd name="T26" fmla="*/ 55340580 w 602"/>
              <a:gd name="T27" fmla="*/ 42418636 h 602"/>
              <a:gd name="T28" fmla="*/ 43332858 w 602"/>
              <a:gd name="T29" fmla="*/ 42418636 h 602"/>
              <a:gd name="T30" fmla="*/ 43332858 w 602"/>
              <a:gd name="T31" fmla="*/ 55339965 h 602"/>
              <a:gd name="T32" fmla="*/ 39678193 w 602"/>
              <a:gd name="T33" fmla="*/ 59125033 h 602"/>
              <a:gd name="T34" fmla="*/ 36023527 w 602"/>
              <a:gd name="T35" fmla="*/ 55339965 h 602"/>
              <a:gd name="T36" fmla="*/ 36023527 w 602"/>
              <a:gd name="T37" fmla="*/ 42418636 h 602"/>
              <a:gd name="T38" fmla="*/ 23102139 w 602"/>
              <a:gd name="T39" fmla="*/ 42418636 h 602"/>
              <a:gd name="T40" fmla="*/ 19317053 w 602"/>
              <a:gd name="T41" fmla="*/ 38763987 h 602"/>
              <a:gd name="T42" fmla="*/ 23102139 w 602"/>
              <a:gd name="T43" fmla="*/ 35109700 h 602"/>
              <a:gd name="T44" fmla="*/ 36023527 w 602"/>
              <a:gd name="T45" fmla="*/ 35109700 h 602"/>
              <a:gd name="T46" fmla="*/ 36023527 w 602"/>
              <a:gd name="T47" fmla="*/ 23102033 h 602"/>
              <a:gd name="T48" fmla="*/ 39678193 w 602"/>
              <a:gd name="T49" fmla="*/ 19447384 h 602"/>
              <a:gd name="T50" fmla="*/ 43332858 w 602"/>
              <a:gd name="T51" fmla="*/ 23102033 h 602"/>
              <a:gd name="T52" fmla="*/ 43332858 w 602"/>
              <a:gd name="T53" fmla="*/ 35109700 h 602"/>
              <a:gd name="T54" fmla="*/ 55340580 w 602"/>
              <a:gd name="T55" fmla="*/ 35109700 h 602"/>
              <a:gd name="T56" fmla="*/ 58995246 w 602"/>
              <a:gd name="T57" fmla="*/ 38763987 h 602"/>
              <a:gd name="T58" fmla="*/ 55340580 w 602"/>
              <a:gd name="T59" fmla="*/ 42418636 h 602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</a:gdLst>
            <a:ahLst/>
            <a:cxnLst>
              <a:cxn ang="T60">
                <a:pos x="T0" y="T1"/>
              </a:cxn>
              <a:cxn ang="T61">
                <a:pos x="T2" y="T3"/>
              </a:cxn>
              <a:cxn ang="T62">
                <a:pos x="T4" y="T5"/>
              </a:cxn>
              <a:cxn ang="T63">
                <a:pos x="T6" y="T7"/>
              </a:cxn>
              <a:cxn ang="T64">
                <a:pos x="T8" y="T9"/>
              </a:cxn>
              <a:cxn ang="T65">
                <a:pos x="T10" y="T11"/>
              </a:cxn>
              <a:cxn ang="T66">
                <a:pos x="T12" y="T13"/>
              </a:cxn>
              <a:cxn ang="T67">
                <a:pos x="T14" y="T15"/>
              </a:cxn>
              <a:cxn ang="T68">
                <a:pos x="T16" y="T17"/>
              </a:cxn>
              <a:cxn ang="T69">
                <a:pos x="T18" y="T19"/>
              </a:cxn>
              <a:cxn ang="T70">
                <a:pos x="T20" y="T21"/>
              </a:cxn>
              <a:cxn ang="T71">
                <a:pos x="T22" y="T23"/>
              </a:cxn>
              <a:cxn ang="T72">
                <a:pos x="T24" y="T25"/>
              </a:cxn>
              <a:cxn ang="T73">
                <a:pos x="T26" y="T27"/>
              </a:cxn>
              <a:cxn ang="T74">
                <a:pos x="T28" y="T29"/>
              </a:cxn>
              <a:cxn ang="T75">
                <a:pos x="T30" y="T31"/>
              </a:cxn>
              <a:cxn ang="T76">
                <a:pos x="T32" y="T33"/>
              </a:cxn>
              <a:cxn ang="T77">
                <a:pos x="T34" y="T35"/>
              </a:cxn>
              <a:cxn ang="T78">
                <a:pos x="T36" y="T37"/>
              </a:cxn>
              <a:cxn ang="T79">
                <a:pos x="T38" y="T39"/>
              </a:cxn>
              <a:cxn ang="T80">
                <a:pos x="T40" y="T41"/>
              </a:cxn>
              <a:cxn ang="T81">
                <a:pos x="T42" y="T43"/>
              </a:cxn>
              <a:cxn ang="T82">
                <a:pos x="T44" y="T45"/>
              </a:cxn>
              <a:cxn ang="T83">
                <a:pos x="T46" y="T47"/>
              </a:cxn>
              <a:cxn ang="T84">
                <a:pos x="T48" y="T49"/>
              </a:cxn>
              <a:cxn ang="T85">
                <a:pos x="T50" y="T51"/>
              </a:cxn>
              <a:cxn ang="T86">
                <a:pos x="T52" y="T53"/>
              </a:cxn>
              <a:cxn ang="T87">
                <a:pos x="T54" y="T55"/>
              </a:cxn>
              <a:cxn ang="T88">
                <a:pos x="T56" y="T57"/>
              </a:cxn>
              <a:cxn ang="T89">
                <a:pos x="T58" y="T59"/>
              </a:cxn>
            </a:cxnLst>
            <a:rect l="0" t="0" r="r" b="b"/>
            <a:pathLst>
              <a:path w="602" h="602">
                <a:moveTo>
                  <a:pt x="304" y="601"/>
                </a:moveTo>
                <a:lnTo>
                  <a:pt x="304" y="601"/>
                </a:lnTo>
                <a:cubicBezTo>
                  <a:pt x="134" y="601"/>
                  <a:pt x="0" y="467"/>
                  <a:pt x="0" y="297"/>
                </a:cubicBezTo>
                <a:cubicBezTo>
                  <a:pt x="0" y="135"/>
                  <a:pt x="134" y="0"/>
                  <a:pt x="304" y="0"/>
                </a:cubicBezTo>
                <a:cubicBezTo>
                  <a:pt x="467" y="0"/>
                  <a:pt x="601" y="135"/>
                  <a:pt x="601" y="297"/>
                </a:cubicBezTo>
                <a:cubicBezTo>
                  <a:pt x="601" y="467"/>
                  <a:pt x="467" y="601"/>
                  <a:pt x="304" y="601"/>
                </a:cubicBezTo>
                <a:close/>
                <a:moveTo>
                  <a:pt x="304" y="57"/>
                </a:moveTo>
                <a:lnTo>
                  <a:pt x="304" y="57"/>
                </a:lnTo>
                <a:cubicBezTo>
                  <a:pt x="170" y="57"/>
                  <a:pt x="57" y="163"/>
                  <a:pt x="57" y="297"/>
                </a:cubicBezTo>
                <a:cubicBezTo>
                  <a:pt x="57" y="431"/>
                  <a:pt x="170" y="544"/>
                  <a:pt x="304" y="544"/>
                </a:cubicBezTo>
                <a:cubicBezTo>
                  <a:pt x="438" y="544"/>
                  <a:pt x="544" y="431"/>
                  <a:pt x="544" y="297"/>
                </a:cubicBezTo>
                <a:cubicBezTo>
                  <a:pt x="544" y="163"/>
                  <a:pt x="438" y="57"/>
                  <a:pt x="304" y="57"/>
                </a:cubicBezTo>
                <a:close/>
                <a:moveTo>
                  <a:pt x="424" y="325"/>
                </a:moveTo>
                <a:lnTo>
                  <a:pt x="424" y="325"/>
                </a:lnTo>
                <a:cubicBezTo>
                  <a:pt x="332" y="325"/>
                  <a:pt x="332" y="325"/>
                  <a:pt x="332" y="325"/>
                </a:cubicBezTo>
                <a:cubicBezTo>
                  <a:pt x="332" y="424"/>
                  <a:pt x="332" y="424"/>
                  <a:pt x="332" y="424"/>
                </a:cubicBezTo>
                <a:cubicBezTo>
                  <a:pt x="332" y="438"/>
                  <a:pt x="318" y="453"/>
                  <a:pt x="304" y="453"/>
                </a:cubicBezTo>
                <a:cubicBezTo>
                  <a:pt x="283" y="453"/>
                  <a:pt x="276" y="438"/>
                  <a:pt x="276" y="424"/>
                </a:cubicBezTo>
                <a:cubicBezTo>
                  <a:pt x="276" y="325"/>
                  <a:pt x="276" y="325"/>
                  <a:pt x="276" y="325"/>
                </a:cubicBezTo>
                <a:cubicBezTo>
                  <a:pt x="177" y="325"/>
                  <a:pt x="177" y="325"/>
                  <a:pt x="177" y="325"/>
                </a:cubicBezTo>
                <a:cubicBezTo>
                  <a:pt x="163" y="325"/>
                  <a:pt x="148" y="318"/>
                  <a:pt x="148" y="297"/>
                </a:cubicBezTo>
                <a:cubicBezTo>
                  <a:pt x="148" y="283"/>
                  <a:pt x="163" y="269"/>
                  <a:pt x="177" y="269"/>
                </a:cubicBezTo>
                <a:cubicBezTo>
                  <a:pt x="276" y="269"/>
                  <a:pt x="276" y="269"/>
                  <a:pt x="276" y="269"/>
                </a:cubicBezTo>
                <a:cubicBezTo>
                  <a:pt x="276" y="177"/>
                  <a:pt x="276" y="177"/>
                  <a:pt x="276" y="177"/>
                </a:cubicBezTo>
                <a:cubicBezTo>
                  <a:pt x="276" y="163"/>
                  <a:pt x="283" y="149"/>
                  <a:pt x="304" y="149"/>
                </a:cubicBezTo>
                <a:cubicBezTo>
                  <a:pt x="318" y="149"/>
                  <a:pt x="332" y="163"/>
                  <a:pt x="332" y="177"/>
                </a:cubicBezTo>
                <a:cubicBezTo>
                  <a:pt x="332" y="269"/>
                  <a:pt x="332" y="269"/>
                  <a:pt x="332" y="269"/>
                </a:cubicBezTo>
                <a:cubicBezTo>
                  <a:pt x="424" y="269"/>
                  <a:pt x="424" y="269"/>
                  <a:pt x="424" y="269"/>
                </a:cubicBezTo>
                <a:cubicBezTo>
                  <a:pt x="438" y="269"/>
                  <a:pt x="452" y="283"/>
                  <a:pt x="452" y="297"/>
                </a:cubicBezTo>
                <a:cubicBezTo>
                  <a:pt x="452" y="318"/>
                  <a:pt x="438" y="325"/>
                  <a:pt x="424" y="325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wrap="none" anchor="ctr"/>
          <a:lstStyle/>
          <a:p>
            <a:endParaRPr lang="en-US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4313832" y="4338127"/>
            <a:ext cx="820401" cy="52384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</a:pPr>
            <a:endParaRPr lang="en-US" sz="1350">
              <a:solidFill>
                <a:prstClr val="white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4582671" y="4544103"/>
            <a:ext cx="72000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800" dirty="0" smtClean="0">
                <a:solidFill>
                  <a:srgbClr val="000000"/>
                </a:solidFill>
                <a:latin typeface="SFORM9"/>
              </a:rPr>
              <a:t>Class              </a:t>
            </a:r>
            <a:endParaRPr lang="en-US" sz="800" dirty="0">
              <a:solidFill>
                <a:prstClr val="black"/>
              </a:solidFill>
            </a:endParaRPr>
          </a:p>
        </p:txBody>
      </p:sp>
      <p:cxnSp>
        <p:nvCxnSpPr>
          <p:cNvPr id="46" name="Connecteur droit avec flèche 45"/>
          <p:cNvCxnSpPr/>
          <p:nvPr/>
        </p:nvCxnSpPr>
        <p:spPr>
          <a:xfrm flipV="1">
            <a:off x="4379371" y="4759547"/>
            <a:ext cx="229632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4532348" y="4672583"/>
            <a:ext cx="640185" cy="200055"/>
          </a:xfrm>
          <a:prstGeom prst="rect">
            <a:avLst/>
          </a:prstGeom>
        </p:spPr>
        <p:txBody>
          <a:bodyPr wrap="square" rIns="0">
            <a:spAutoFit/>
          </a:bodyPr>
          <a:lstStyle/>
          <a:p>
            <a:pPr>
              <a:defRPr/>
            </a:pPr>
            <a:r>
              <a:rPr lang="fr-BE" sz="700" dirty="0" smtClean="0">
                <a:solidFill>
                  <a:srgbClr val="000000"/>
                </a:solidFill>
                <a:latin typeface="SFORM9"/>
              </a:rPr>
              <a:t>Relationship</a:t>
            </a:r>
            <a:endParaRPr lang="en-US" sz="1100" dirty="0">
              <a:solidFill>
                <a:prstClr val="black"/>
              </a:solidFill>
            </a:endParaRPr>
          </a:p>
        </p:txBody>
      </p:sp>
      <p:sp>
        <p:nvSpPr>
          <p:cNvPr id="48" name="object 124"/>
          <p:cNvSpPr/>
          <p:nvPr/>
        </p:nvSpPr>
        <p:spPr>
          <a:xfrm>
            <a:off x="4466240" y="4246575"/>
            <a:ext cx="432048" cy="281992"/>
          </a:xfrm>
          <a:custGeom>
            <a:avLst/>
            <a:gdLst/>
            <a:ahLst/>
            <a:cxnLst/>
            <a:rect l="l" t="t" r="r" b="b"/>
            <a:pathLst>
              <a:path w="770889" h="222250">
                <a:moveTo>
                  <a:pt x="0" y="0"/>
                </a:moveTo>
                <a:lnTo>
                  <a:pt x="770899" y="0"/>
                </a:lnTo>
                <a:lnTo>
                  <a:pt x="770899" y="180246"/>
                </a:lnTo>
                <a:lnTo>
                  <a:pt x="743169" y="221841"/>
                </a:lnTo>
                <a:lnTo>
                  <a:pt x="0" y="221841"/>
                </a:lnTo>
                <a:lnTo>
                  <a:pt x="0" y="0"/>
                </a:lnTo>
                <a:close/>
              </a:path>
            </a:pathLst>
          </a:custGeom>
          <a:ln w="13865">
            <a:noFill/>
          </a:ln>
        </p:spPr>
        <p:txBody>
          <a:bodyPr wrap="square" lIns="0" tIns="36000" rIns="0" bIns="0" rtlCol="0" anchor="ctr" anchorCtr="0"/>
          <a:lstStyle/>
          <a:p>
            <a:pPr algn="r"/>
            <a:r>
              <a:rPr lang="en-US" sz="900" b="1" dirty="0" smtClean="0">
                <a:solidFill>
                  <a:prstClr val="black"/>
                </a:solidFill>
              </a:rPr>
              <a:t>Palette</a:t>
            </a:r>
            <a:endParaRPr sz="1200" dirty="0"/>
          </a:p>
        </p:txBody>
      </p:sp>
      <p:sp>
        <p:nvSpPr>
          <p:cNvPr id="49" name="Organigramme : Processus 48"/>
          <p:cNvSpPr/>
          <p:nvPr/>
        </p:nvSpPr>
        <p:spPr>
          <a:xfrm>
            <a:off x="2873947" y="4338126"/>
            <a:ext cx="1387722" cy="523843"/>
          </a:xfrm>
          <a:prstGeom prst="flowChartProcess">
            <a:avLst/>
          </a:prstGeom>
          <a:solidFill>
            <a:schemeClr val="bg1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</a:pPr>
            <a:endParaRPr lang="en-US" sz="1350" dirty="0">
              <a:latin typeface="Calibri"/>
              <a:ea typeface="Calibri"/>
              <a:cs typeface="Calibri"/>
            </a:endParaRPr>
          </a:p>
        </p:txBody>
      </p:sp>
      <p:sp>
        <p:nvSpPr>
          <p:cNvPr id="52" name="Rectangle à coins arrondis 51"/>
          <p:cNvSpPr/>
          <p:nvPr/>
        </p:nvSpPr>
        <p:spPr>
          <a:xfrm>
            <a:off x="4373893" y="4551277"/>
            <a:ext cx="252000" cy="145482"/>
          </a:xfrm>
          <a:prstGeom prst="roundRect">
            <a:avLst>
              <a:gd name="adj" fmla="val 0"/>
            </a:avLst>
          </a:prstGeom>
          <a:ln w="6350">
            <a:solidFill>
              <a:schemeClr val="tx1"/>
            </a:solidFill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cxnSp>
        <p:nvCxnSpPr>
          <p:cNvPr id="62" name="Connecteur droit 61"/>
          <p:cNvCxnSpPr/>
          <p:nvPr/>
        </p:nvCxnSpPr>
        <p:spPr>
          <a:xfrm flipH="1" flipV="1">
            <a:off x="4373893" y="4600575"/>
            <a:ext cx="252000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Rectangle à coins arrondis 62"/>
          <p:cNvSpPr/>
          <p:nvPr/>
        </p:nvSpPr>
        <p:spPr>
          <a:xfrm>
            <a:off x="3027873" y="4456559"/>
            <a:ext cx="252000" cy="216000"/>
          </a:xfrm>
          <a:prstGeom prst="roundRect">
            <a:avLst>
              <a:gd name="adj" fmla="val 0"/>
            </a:avLst>
          </a:prstGeom>
          <a:ln w="9525">
            <a:solidFill>
              <a:schemeClr val="tx1"/>
            </a:solidFill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cxnSp>
        <p:nvCxnSpPr>
          <p:cNvPr id="64" name="Connecteur droit 63"/>
          <p:cNvCxnSpPr/>
          <p:nvPr/>
        </p:nvCxnSpPr>
        <p:spPr>
          <a:xfrm flipH="1" flipV="1">
            <a:off x="3027873" y="4561736"/>
            <a:ext cx="252000" cy="0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7" name="Rectangle à coins arrondis 66"/>
          <p:cNvSpPr/>
          <p:nvPr/>
        </p:nvSpPr>
        <p:spPr>
          <a:xfrm>
            <a:off x="3624505" y="4489304"/>
            <a:ext cx="252000" cy="216000"/>
          </a:xfrm>
          <a:prstGeom prst="roundRect">
            <a:avLst>
              <a:gd name="adj" fmla="val 0"/>
            </a:avLst>
          </a:prstGeom>
          <a:ln w="9525">
            <a:solidFill>
              <a:schemeClr val="tx1"/>
            </a:solidFill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cxnSp>
        <p:nvCxnSpPr>
          <p:cNvPr id="69" name="Connecteur droit 68"/>
          <p:cNvCxnSpPr/>
          <p:nvPr/>
        </p:nvCxnSpPr>
        <p:spPr>
          <a:xfrm flipH="1" flipV="1">
            <a:off x="3624505" y="4561736"/>
            <a:ext cx="252000" cy="0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Connecteur droit avec flèche 69"/>
          <p:cNvCxnSpPr/>
          <p:nvPr/>
        </p:nvCxnSpPr>
        <p:spPr>
          <a:xfrm flipV="1">
            <a:off x="3302369" y="4602214"/>
            <a:ext cx="324000" cy="0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headEnd type="diamond" w="sm" len="sm"/>
            <a:tailEnd type="arrow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9"/>
          <p:cNvCxnSpPr/>
          <p:nvPr/>
        </p:nvCxnSpPr>
        <p:spPr>
          <a:xfrm>
            <a:off x="4314105" y="4528567"/>
            <a:ext cx="828000" cy="0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ZoneTexte 13"/>
          <p:cNvSpPr txBox="1"/>
          <p:nvPr/>
        </p:nvSpPr>
        <p:spPr>
          <a:xfrm>
            <a:off x="4311992" y="4756502"/>
            <a:ext cx="43204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" dirty="0" smtClean="0"/>
              <a:t>●●●</a:t>
            </a:r>
            <a:endParaRPr lang="en-US" sz="200" dirty="0"/>
          </a:p>
          <a:p>
            <a:endParaRPr lang="en-US" sz="400" dirty="0"/>
          </a:p>
        </p:txBody>
      </p:sp>
      <p:pic>
        <p:nvPicPr>
          <p:cNvPr id="18" name="Imag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91153" y="2422241"/>
            <a:ext cx="918197" cy="807970"/>
          </a:xfrm>
          <a:prstGeom prst="rect">
            <a:avLst/>
          </a:prstGeom>
        </p:spPr>
      </p:pic>
      <p:pic>
        <p:nvPicPr>
          <p:cNvPr id="65" name="Image 6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4940" y="2445743"/>
            <a:ext cx="456814" cy="456814"/>
          </a:xfrm>
          <a:prstGeom prst="rect">
            <a:avLst/>
          </a:prstGeom>
        </p:spPr>
      </p:pic>
      <p:sp>
        <p:nvSpPr>
          <p:cNvPr id="66" name="ZoneTexte 65"/>
          <p:cNvSpPr txBox="1"/>
          <p:nvPr/>
        </p:nvSpPr>
        <p:spPr>
          <a:xfrm>
            <a:off x="5815181" y="2935257"/>
            <a:ext cx="86409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900" b="1" dirty="0"/>
              <a:t>Transformation Expert</a:t>
            </a:r>
            <a:endParaRPr lang="en-US" sz="900" b="1" dirty="0"/>
          </a:p>
        </p:txBody>
      </p:sp>
      <p:sp>
        <p:nvSpPr>
          <p:cNvPr id="83" name="Rectangle à coins arrondis 82"/>
          <p:cNvSpPr/>
          <p:nvPr/>
        </p:nvSpPr>
        <p:spPr>
          <a:xfrm>
            <a:off x="5477940" y="4383161"/>
            <a:ext cx="2202235" cy="350847"/>
          </a:xfrm>
          <a:prstGeom prst="roundRect">
            <a:avLst>
              <a:gd name="adj" fmla="val 0"/>
            </a:avLst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1400" b="1" i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trans</a:t>
            </a:r>
            <a:r>
              <a:rPr lang="fr-BE" sz="1400" b="1" i="1" baseline="-25000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exe</a:t>
            </a:r>
            <a:endParaRPr lang="en-US" sz="1400" b="1" i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8328976" y="4600031"/>
            <a:ext cx="9268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1200" i="1" dirty="0" smtClean="0">
                <a:latin typeface="Arial" panose="020B0604020202020204" pitchFamily="34" charset="0"/>
                <a:cs typeface="Arial" panose="020B0604020202020204" pitchFamily="34" charset="0"/>
              </a:rPr>
              <a:t>Code </a:t>
            </a:r>
            <a:r>
              <a:rPr lang="fr-FR" sz="1200" i="1" dirty="0" err="1"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  <a:r>
              <a:rPr lang="fr-FR" sz="1200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en</a:t>
            </a:r>
            <a:r>
              <a:rPr lang="fr-FR" sz="1200" i="1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12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4" name="object 19"/>
          <p:cNvSpPr/>
          <p:nvPr/>
        </p:nvSpPr>
        <p:spPr>
          <a:xfrm>
            <a:off x="8483124" y="4870456"/>
            <a:ext cx="549126" cy="44092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Rectangle 84"/>
          <p:cNvSpPr/>
          <p:nvPr/>
        </p:nvSpPr>
        <p:spPr>
          <a:xfrm>
            <a:off x="8544272" y="5231276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1400" b="1" i="1" dirty="0" smtClean="0"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  <a:endParaRPr lang="en-US" sz="1400" b="1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6" name="object 6"/>
          <p:cNvSpPr/>
          <p:nvPr/>
        </p:nvSpPr>
        <p:spPr>
          <a:xfrm>
            <a:off x="2808181" y="4974134"/>
            <a:ext cx="2374217" cy="571251"/>
          </a:xfrm>
          <a:custGeom>
            <a:avLst/>
            <a:gdLst/>
            <a:ahLst/>
            <a:cxnLst/>
            <a:rect l="l" t="t" r="r" b="b"/>
            <a:pathLst>
              <a:path w="471170" h="137160">
                <a:moveTo>
                  <a:pt x="0" y="0"/>
                </a:moveTo>
                <a:lnTo>
                  <a:pt x="471108" y="0"/>
                </a:lnTo>
                <a:lnTo>
                  <a:pt x="471108" y="136947"/>
                </a:lnTo>
                <a:lnTo>
                  <a:pt x="0" y="136947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525">
            <a:solidFill>
              <a:schemeClr val="tx1"/>
            </a:solidFill>
          </a:ln>
        </p:spPr>
        <p:txBody>
          <a:bodyPr wrap="square" lIns="108000" tIns="108000" rIns="108000" bIns="0" rtlCol="0"/>
          <a:lstStyle/>
          <a:p>
            <a:r>
              <a:rPr lang="en-US" sz="600" b="1" dirty="0"/>
              <a:t>&lt; </a:t>
            </a:r>
            <a:r>
              <a:rPr lang="en-US" sz="600" b="1" dirty="0">
                <a:latin typeface="Arial"/>
                <a:ea typeface="+mn-ea"/>
                <a:cs typeface="Arial"/>
              </a:rPr>
              <a:t>game : Game </a:t>
            </a:r>
            <a:r>
              <a:rPr lang="en-US" sz="600" b="1" dirty="0"/>
              <a:t>| </a:t>
            </a:r>
          </a:p>
          <a:p>
            <a:r>
              <a:rPr lang="en-US" sz="600" b="1" dirty="0"/>
              <a:t>    score = 0; level = [ unique : Level];</a:t>
            </a:r>
          </a:p>
          <a:p>
            <a:pPr algn="ctr"/>
            <a:r>
              <a:rPr lang="en-US" sz="600" b="1" dirty="0"/>
              <a:t>    personas = [ </a:t>
            </a:r>
            <a:r>
              <a:rPr lang="en-US" sz="600" b="1" dirty="0" err="1"/>
              <a:t>pacman</a:t>
            </a:r>
            <a:r>
              <a:rPr lang="en-US" sz="600" b="1" dirty="0"/>
              <a:t>, ghost] </a:t>
            </a:r>
            <a:r>
              <a:rPr lang="en-US" sz="600" b="1" dirty="0" smtClean="0"/>
              <a:t>&gt;</a:t>
            </a:r>
          </a:p>
          <a:p>
            <a:pPr algn="ctr"/>
            <a:r>
              <a:rPr lang="fr-FR" sz="600" b="1" dirty="0" smtClean="0"/>
              <a:t>….</a:t>
            </a:r>
            <a:endParaRPr lang="en-US" sz="600" b="1" dirty="0"/>
          </a:p>
          <a:p>
            <a:endParaRPr sz="600" b="1" dirty="0"/>
          </a:p>
        </p:txBody>
      </p:sp>
      <p:sp>
        <p:nvSpPr>
          <p:cNvPr id="17" name="Rectangle 16"/>
          <p:cNvSpPr/>
          <p:nvPr/>
        </p:nvSpPr>
        <p:spPr>
          <a:xfrm>
            <a:off x="8310584" y="3731873"/>
            <a:ext cx="75533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i="1" dirty="0"/>
              <a:t>Analysis</a:t>
            </a:r>
          </a:p>
        </p:txBody>
      </p:sp>
      <p:sp>
        <p:nvSpPr>
          <p:cNvPr id="87" name="Rectangle 86"/>
          <p:cNvSpPr/>
          <p:nvPr/>
        </p:nvSpPr>
        <p:spPr>
          <a:xfrm>
            <a:off x="2700589" y="3747417"/>
            <a:ext cx="2602082" cy="1841823"/>
          </a:xfrm>
          <a:prstGeom prst="rect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36000" rtlCol="0" anchor="t" anchorCtr="0"/>
          <a:lstStyle/>
          <a:p>
            <a:pPr algn="ctr"/>
            <a:r>
              <a:rPr lang="fr-FR" sz="14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  <a:endParaRPr 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" name="Image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83124" y="4003490"/>
            <a:ext cx="479691" cy="474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42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500"/>
                            </p:stCondLst>
                            <p:childTnLst>
                              <p:par>
                                <p:cTn id="124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500"/>
                            </p:stCondLst>
                            <p:childTnLst>
                              <p:par>
                                <p:cTn id="1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1000"/>
                            </p:stCondLst>
                            <p:childTnLst>
                              <p:par>
                                <p:cTn id="15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5" grpId="0" animBg="1"/>
      <p:bldP spid="27" grpId="0" animBg="1"/>
      <p:bldP spid="33" grpId="0"/>
      <p:bldP spid="34" grpId="0"/>
      <p:bldP spid="57" grpId="0"/>
      <p:bldP spid="60" grpId="0"/>
      <p:bldP spid="74" grpId="0" animBg="1"/>
      <p:bldP spid="75" grpId="0" animBg="1"/>
      <p:bldP spid="36" grpId="0" animBg="1"/>
      <p:bldP spid="37" grpId="0" animBg="1"/>
      <p:bldP spid="38" grpId="0"/>
      <p:bldP spid="39" grpId="0" animBg="1"/>
      <p:bldP spid="40" grpId="0" animBg="1"/>
      <p:bldP spid="41" grpId="0" animBg="1"/>
      <p:bldP spid="43" grpId="0" animBg="1"/>
      <p:bldP spid="45" grpId="0"/>
      <p:bldP spid="47" grpId="0"/>
      <p:bldP spid="48" grpId="0"/>
      <p:bldP spid="49" grpId="0" animBg="1"/>
      <p:bldP spid="52" grpId="0" animBg="1"/>
      <p:bldP spid="63" grpId="0" animBg="1"/>
      <p:bldP spid="67" grpId="0" animBg="1"/>
      <p:bldP spid="14" grpId="0"/>
      <p:bldP spid="66" grpId="0"/>
      <p:bldP spid="83" grpId="0"/>
      <p:bldP spid="15" grpId="0"/>
      <p:bldP spid="84" grpId="0" animBg="1"/>
      <p:bldP spid="85" grpId="0"/>
      <p:bldP spid="86" grpId="0" animBg="1"/>
      <p:bldP spid="17" grpId="0"/>
      <p:bldP spid="87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783632" y="2763432"/>
            <a:ext cx="6768752" cy="1313640"/>
          </a:xfrm>
          <a:ln>
            <a:noFill/>
          </a:ln>
        </p:spPr>
        <p:txBody>
          <a:bodyPr/>
          <a:lstStyle/>
          <a:p>
            <a:r>
              <a:rPr lang="en-GB" sz="4800" b="1" dirty="0" smtClean="0"/>
              <a:t>Define a Model Animation Language</a:t>
            </a:r>
            <a:endParaRPr lang="en-GB" sz="4800" b="1" dirty="0"/>
          </a:p>
        </p:txBody>
      </p:sp>
    </p:spTree>
    <p:extLst>
      <p:ext uri="{BB962C8B-B14F-4D97-AF65-F5344CB8AC3E}">
        <p14:creationId xmlns:p14="http://schemas.microsoft.com/office/powerpoint/2010/main" val="2555503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1"/>
          <p:cNvSpPr>
            <a:spLocks noGrp="1"/>
          </p:cNvSpPr>
          <p:nvPr>
            <p:ph type="title"/>
          </p:nvPr>
        </p:nvSpPr>
        <p:spPr>
          <a:xfrm>
            <a:off x="47328" y="310201"/>
            <a:ext cx="12025336" cy="790787"/>
          </a:xfrm>
        </p:spPr>
        <p:txBody>
          <a:bodyPr/>
          <a:lstStyle/>
          <a:p>
            <a:r>
              <a:rPr lang="en-GB" sz="4600" dirty="0">
                <a:latin typeface="Arial" panose="020B0604020202020204" pitchFamily="34" charset="0"/>
                <a:cs typeface="Arial" panose="020B0604020202020204" pitchFamily="34" charset="0"/>
              </a:rPr>
              <a:t>Designing compositional AU</a:t>
            </a:r>
          </a:p>
        </p:txBody>
      </p:sp>
      <p:sp>
        <p:nvSpPr>
          <p:cNvPr id="9" name="Espace réservé du numéro de diapositive 3"/>
          <p:cNvSpPr>
            <a:spLocks noGrp="1"/>
          </p:cNvSpPr>
          <p:nvPr>
            <p:ph type="sldNum" sz="quarter" idx="10"/>
          </p:nvPr>
        </p:nvSpPr>
        <p:spPr>
          <a:xfrm>
            <a:off x="10303200" y="6591300"/>
            <a:ext cx="1888800" cy="266700"/>
          </a:xfrm>
        </p:spPr>
        <p:txBody>
          <a:bodyPr/>
          <a:lstStyle/>
          <a:p>
            <a:pPr>
              <a:defRPr/>
            </a:pPr>
            <a:r>
              <a:rPr lang="en-US" dirty="0" smtClean="0">
                <a:solidFill>
                  <a:prstClr val="white"/>
                </a:solidFill>
                <a:latin typeface="Calibri"/>
              </a:rPr>
              <a:t>18</a:t>
            </a: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4" name="Rectangle à coins arrondis 13"/>
          <p:cNvSpPr/>
          <p:nvPr/>
        </p:nvSpPr>
        <p:spPr>
          <a:xfrm>
            <a:off x="1122484" y="1389833"/>
            <a:ext cx="736461" cy="427722"/>
          </a:xfrm>
          <a:prstGeom prst="round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28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</a:t>
            </a:r>
            <a:r>
              <a:rPr lang="fr-BE" sz="2800" b="1" baseline="-250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endParaRPr lang="en-US" sz="28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ZoneTexte 1"/>
          <p:cNvSpPr txBox="1"/>
          <p:nvPr/>
        </p:nvSpPr>
        <p:spPr>
          <a:xfrm>
            <a:off x="1775520" y="1385142"/>
            <a:ext cx="16561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 smtClean="0"/>
              <a:t>Initial Model</a:t>
            </a:r>
            <a:endParaRPr lang="en-US" dirty="0"/>
          </a:p>
        </p:txBody>
      </p:sp>
      <p:sp>
        <p:nvSpPr>
          <p:cNvPr id="15" name="Rectangle à coins arrondis 14"/>
          <p:cNvSpPr/>
          <p:nvPr/>
        </p:nvSpPr>
        <p:spPr>
          <a:xfrm>
            <a:off x="1083842" y="2495781"/>
            <a:ext cx="696707" cy="396000"/>
          </a:xfrm>
          <a:prstGeom prst="round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28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</a:t>
            </a:r>
            <a:r>
              <a:rPr lang="fr-BE" sz="2800" b="1" baseline="-25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endParaRPr lang="en-US" sz="28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6" name="Rectangle à coins arrondis 15"/>
          <p:cNvSpPr/>
          <p:nvPr/>
        </p:nvSpPr>
        <p:spPr>
          <a:xfrm>
            <a:off x="1083842" y="3511724"/>
            <a:ext cx="696707" cy="396000"/>
          </a:xfrm>
          <a:prstGeom prst="round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28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</a:t>
            </a:r>
            <a:r>
              <a:rPr lang="fr-BE" sz="2800" b="1" baseline="-250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endParaRPr lang="en-US" sz="28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7" name="Rectangle à coins arrondis 16"/>
          <p:cNvSpPr/>
          <p:nvPr/>
        </p:nvSpPr>
        <p:spPr>
          <a:xfrm>
            <a:off x="1103130" y="4588532"/>
            <a:ext cx="696707" cy="396000"/>
          </a:xfrm>
          <a:prstGeom prst="round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28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</a:t>
            </a:r>
            <a:r>
              <a:rPr lang="fr-BE" sz="2800" b="1" baseline="-25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endParaRPr lang="en-US" sz="28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0" name="ZoneTexte 19"/>
          <p:cNvSpPr txBox="1"/>
          <p:nvPr/>
        </p:nvSpPr>
        <p:spPr>
          <a:xfrm>
            <a:off x="1214092" y="5242782"/>
            <a:ext cx="60993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smtClean="0"/>
              <a:t>●●</a:t>
            </a:r>
            <a:r>
              <a:rPr lang="en-US" sz="600" dirty="0"/>
              <a:t> </a:t>
            </a:r>
            <a:r>
              <a:rPr lang="en-US" sz="600" dirty="0" smtClean="0"/>
              <a:t>●</a:t>
            </a:r>
            <a:endParaRPr lang="en-US" sz="600" dirty="0"/>
          </a:p>
        </p:txBody>
      </p:sp>
      <p:sp>
        <p:nvSpPr>
          <p:cNvPr id="22" name="Rectangle à coins arrondis 21"/>
          <p:cNvSpPr/>
          <p:nvPr/>
        </p:nvSpPr>
        <p:spPr>
          <a:xfrm>
            <a:off x="2135560" y="2069406"/>
            <a:ext cx="1368152" cy="3878070"/>
          </a:xfrm>
          <a:prstGeom prst="roundRect">
            <a:avLst>
              <a:gd name="adj" fmla="val 9840"/>
            </a:avLst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" name="ZoneTexte 25"/>
          <p:cNvSpPr txBox="1"/>
          <p:nvPr/>
        </p:nvSpPr>
        <p:spPr>
          <a:xfrm>
            <a:off x="2639616" y="5947476"/>
            <a:ext cx="609935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dirty="0" smtClean="0"/>
              <a:t>●●</a:t>
            </a:r>
            <a:r>
              <a:rPr lang="en-US" sz="500" dirty="0"/>
              <a:t> </a:t>
            </a:r>
            <a:r>
              <a:rPr lang="en-US" sz="500" dirty="0" smtClean="0"/>
              <a:t>●</a:t>
            </a:r>
            <a:endParaRPr lang="en-US" sz="500" dirty="0"/>
          </a:p>
        </p:txBody>
      </p:sp>
      <p:sp>
        <p:nvSpPr>
          <p:cNvPr id="27" name="Rectangle à coins arrondis 26"/>
          <p:cNvSpPr/>
          <p:nvPr/>
        </p:nvSpPr>
        <p:spPr>
          <a:xfrm>
            <a:off x="4924004" y="2074768"/>
            <a:ext cx="2252415" cy="3883408"/>
          </a:xfrm>
          <a:prstGeom prst="roundRect">
            <a:avLst>
              <a:gd name="adj" fmla="val 9840"/>
            </a:avLst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1" name="ZoneTexte 30"/>
          <p:cNvSpPr txBox="1"/>
          <p:nvPr/>
        </p:nvSpPr>
        <p:spPr>
          <a:xfrm>
            <a:off x="5440277" y="5951882"/>
            <a:ext cx="609935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dirty="0" smtClean="0"/>
              <a:t>●●</a:t>
            </a:r>
            <a:r>
              <a:rPr lang="en-US" sz="500" dirty="0"/>
              <a:t> </a:t>
            </a:r>
            <a:r>
              <a:rPr lang="en-US" sz="500" dirty="0" smtClean="0"/>
              <a:t>●</a:t>
            </a:r>
            <a:endParaRPr lang="en-US" sz="500" dirty="0"/>
          </a:p>
        </p:txBody>
      </p:sp>
      <p:sp>
        <p:nvSpPr>
          <p:cNvPr id="32" name="Flèche droite 31"/>
          <p:cNvSpPr/>
          <p:nvPr/>
        </p:nvSpPr>
        <p:spPr>
          <a:xfrm rot="5400000">
            <a:off x="5247037" y="2243675"/>
            <a:ext cx="648000" cy="686891"/>
          </a:xfrm>
          <a:prstGeom prst="rightArrow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tIns="0" rIns="0" bIns="0" rtlCol="0" anchor="ctr"/>
          <a:lstStyle/>
          <a:p>
            <a:pPr algn="ctr"/>
            <a:r>
              <a:rPr lang="fr-BE" sz="14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</a:t>
            </a:r>
            <a:r>
              <a:rPr lang="fr-BE" sz="1400" b="1" baseline="-250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endParaRPr lang="en-US" sz="14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7" name="Ellipse 36"/>
          <p:cNvSpPr/>
          <p:nvPr/>
        </p:nvSpPr>
        <p:spPr>
          <a:xfrm>
            <a:off x="5232024" y="1438988"/>
            <a:ext cx="504000" cy="504000"/>
          </a:xfrm>
          <a:prstGeom prst="ellipse">
            <a:avLst/>
          </a:prstGeom>
          <a:noFill/>
          <a:ln w="285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Ellipse 37"/>
          <p:cNvSpPr/>
          <p:nvPr/>
        </p:nvSpPr>
        <p:spPr>
          <a:xfrm>
            <a:off x="5394024" y="1613161"/>
            <a:ext cx="180000" cy="180000"/>
          </a:xfrm>
          <a:prstGeom prst="ellipse">
            <a:avLst/>
          </a:prstGeom>
          <a:solidFill>
            <a:srgbClr val="C00000"/>
          </a:solidFill>
          <a:ln w="285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Ellipse 38"/>
          <p:cNvSpPr/>
          <p:nvPr/>
        </p:nvSpPr>
        <p:spPr>
          <a:xfrm>
            <a:off x="6316988" y="1470416"/>
            <a:ext cx="468000" cy="468000"/>
          </a:xfrm>
          <a:prstGeom prst="ellipse">
            <a:avLst/>
          </a:prstGeom>
          <a:noFill/>
          <a:ln w="60325" cmpd="thickThin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40" name="Connecteur droit avec flèche 39"/>
          <p:cNvCxnSpPr/>
          <p:nvPr/>
        </p:nvCxnSpPr>
        <p:spPr>
          <a:xfrm>
            <a:off x="5736024" y="1686432"/>
            <a:ext cx="576000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 w="sm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40"/>
          <p:cNvCxnSpPr/>
          <p:nvPr/>
        </p:nvCxnSpPr>
        <p:spPr>
          <a:xfrm>
            <a:off x="5017568" y="1307208"/>
            <a:ext cx="266918" cy="216024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Rectangle à coins arrondis 42"/>
          <p:cNvSpPr/>
          <p:nvPr/>
        </p:nvSpPr>
        <p:spPr>
          <a:xfrm>
            <a:off x="2399274" y="2241144"/>
            <a:ext cx="696707" cy="396000"/>
          </a:xfrm>
          <a:prstGeom prst="round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18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TU</a:t>
            </a:r>
            <a:r>
              <a:rPr lang="fr-BE" sz="1800" b="1" baseline="-25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endParaRPr lang="en-US" sz="18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4" name="Rectangle à coins arrondis 43"/>
          <p:cNvSpPr/>
          <p:nvPr/>
        </p:nvSpPr>
        <p:spPr>
          <a:xfrm>
            <a:off x="2399274" y="3146886"/>
            <a:ext cx="696707" cy="396000"/>
          </a:xfrm>
          <a:prstGeom prst="round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18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TU</a:t>
            </a:r>
            <a:r>
              <a:rPr lang="fr-BE" sz="1800" b="1" baseline="-250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endParaRPr lang="en-US" sz="18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5" name="Rectangle à coins arrondis 44"/>
          <p:cNvSpPr/>
          <p:nvPr/>
        </p:nvSpPr>
        <p:spPr>
          <a:xfrm>
            <a:off x="2399273" y="4328436"/>
            <a:ext cx="696707" cy="396000"/>
          </a:xfrm>
          <a:prstGeom prst="round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18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TU</a:t>
            </a:r>
            <a:r>
              <a:rPr lang="fr-BE" sz="1800" b="1" baseline="-25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endParaRPr lang="en-US" sz="18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46" name="Connecteur droit 45"/>
          <p:cNvCxnSpPr/>
          <p:nvPr/>
        </p:nvCxnSpPr>
        <p:spPr>
          <a:xfrm>
            <a:off x="2999656" y="2250967"/>
            <a:ext cx="2647361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Flèche droite 46"/>
          <p:cNvSpPr/>
          <p:nvPr/>
        </p:nvSpPr>
        <p:spPr>
          <a:xfrm rot="5400000">
            <a:off x="5284405" y="3062063"/>
            <a:ext cx="514346" cy="686891"/>
          </a:xfrm>
          <a:prstGeom prst="rightArrow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tIns="0" rIns="0" bIns="0" rtlCol="0" anchor="ctr"/>
          <a:lstStyle/>
          <a:p>
            <a:pPr algn="ctr"/>
            <a:r>
              <a:rPr lang="fr-BE" sz="14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</a:t>
            </a:r>
            <a:r>
              <a:rPr lang="fr-BE" sz="1400" b="1" baseline="-250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endParaRPr lang="en-US" sz="14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48" name="Connecteur droit 47"/>
          <p:cNvCxnSpPr/>
          <p:nvPr/>
        </p:nvCxnSpPr>
        <p:spPr>
          <a:xfrm>
            <a:off x="2999656" y="3143090"/>
            <a:ext cx="2647361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Flèche droite 48"/>
          <p:cNvSpPr/>
          <p:nvPr/>
        </p:nvSpPr>
        <p:spPr>
          <a:xfrm rot="5400000">
            <a:off x="5284649" y="3600649"/>
            <a:ext cx="514346" cy="686891"/>
          </a:xfrm>
          <a:prstGeom prst="rightArrow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tIns="0" rIns="0" bIns="0" rtlCol="0" anchor="ctr"/>
          <a:lstStyle/>
          <a:p>
            <a:pPr algn="ctr"/>
            <a:r>
              <a:rPr lang="fr-BE" sz="14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</a:t>
            </a:r>
            <a:r>
              <a:rPr lang="fr-BE" sz="1400" b="1" baseline="-250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endParaRPr lang="en-US" sz="14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50" name="Connecteur droit 49"/>
          <p:cNvCxnSpPr/>
          <p:nvPr/>
        </p:nvCxnSpPr>
        <p:spPr>
          <a:xfrm>
            <a:off x="2944583" y="4317857"/>
            <a:ext cx="2647361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Flèche droite 50"/>
          <p:cNvSpPr/>
          <p:nvPr/>
        </p:nvSpPr>
        <p:spPr>
          <a:xfrm rot="5400000">
            <a:off x="5236937" y="4245087"/>
            <a:ext cx="514346" cy="686891"/>
          </a:xfrm>
          <a:prstGeom prst="rightArrow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tIns="0" rIns="0" bIns="0" rtlCol="0" anchor="ctr"/>
          <a:lstStyle/>
          <a:p>
            <a:pPr algn="ctr"/>
            <a:r>
              <a:rPr lang="fr-BE" sz="14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</a:t>
            </a:r>
            <a:r>
              <a:rPr lang="fr-BE" sz="1400" b="1" baseline="-250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endParaRPr lang="en-US" sz="14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2" name="Flèche droite 51"/>
          <p:cNvSpPr/>
          <p:nvPr/>
        </p:nvSpPr>
        <p:spPr>
          <a:xfrm rot="5400000">
            <a:off x="5235311" y="4775416"/>
            <a:ext cx="514346" cy="686891"/>
          </a:xfrm>
          <a:prstGeom prst="rightArrow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tIns="0" rIns="0" bIns="0" rtlCol="0" anchor="ctr"/>
          <a:lstStyle/>
          <a:p>
            <a:pPr algn="ctr"/>
            <a:r>
              <a:rPr lang="fr-BE" sz="14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</a:t>
            </a:r>
            <a:r>
              <a:rPr lang="fr-BE" sz="1400" b="1" baseline="-250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  <a:endParaRPr lang="en-US" sz="14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3" name="Flèche droite 52"/>
          <p:cNvSpPr/>
          <p:nvPr/>
        </p:nvSpPr>
        <p:spPr>
          <a:xfrm rot="5400000">
            <a:off x="6000755" y="3319237"/>
            <a:ext cx="514346" cy="686891"/>
          </a:xfrm>
          <a:prstGeom prst="rightArrow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tIns="0" rIns="0" bIns="0" rtlCol="0" anchor="ctr"/>
          <a:lstStyle/>
          <a:p>
            <a:pPr algn="ctr"/>
            <a:r>
              <a:rPr lang="fr-BE" sz="14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</a:t>
            </a:r>
            <a:r>
              <a:rPr lang="fr-BE" sz="1400" b="1" baseline="-250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endParaRPr lang="en-US" sz="14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4" name="Flèche droite 53"/>
          <p:cNvSpPr/>
          <p:nvPr/>
        </p:nvSpPr>
        <p:spPr>
          <a:xfrm rot="5400000">
            <a:off x="5855687" y="4404542"/>
            <a:ext cx="816996" cy="686891"/>
          </a:xfrm>
          <a:prstGeom prst="rightArrow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tIns="0" rIns="0" bIns="0" rtlCol="0" anchor="ctr"/>
          <a:lstStyle/>
          <a:p>
            <a:pPr algn="ctr"/>
            <a:r>
              <a:rPr lang="fr-BE" sz="14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</a:t>
            </a:r>
            <a:r>
              <a:rPr lang="fr-BE" sz="1400" b="1" baseline="-250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  <a:endParaRPr lang="en-US" sz="14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5" name="Flèche droite 54"/>
          <p:cNvSpPr/>
          <p:nvPr/>
        </p:nvSpPr>
        <p:spPr>
          <a:xfrm rot="5400000">
            <a:off x="5238815" y="5297569"/>
            <a:ext cx="514346" cy="686891"/>
          </a:xfrm>
          <a:prstGeom prst="rightArrow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tIns="0" rIns="0" bIns="0" rtlCol="0" anchor="ctr"/>
          <a:lstStyle/>
          <a:p>
            <a:pPr algn="ctr"/>
            <a:r>
              <a:rPr lang="fr-BE" sz="14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</a:t>
            </a:r>
            <a:r>
              <a:rPr lang="fr-BE" sz="1400" b="1" baseline="-250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</a:t>
            </a:r>
            <a:endParaRPr lang="en-US" sz="14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57" name="Connecteur droit avec flèche 56"/>
          <p:cNvCxnSpPr/>
          <p:nvPr/>
        </p:nvCxnSpPr>
        <p:spPr>
          <a:xfrm>
            <a:off x="3431704" y="1613161"/>
            <a:ext cx="1631867" cy="0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Connecteur droit avec flèche 57"/>
          <p:cNvCxnSpPr/>
          <p:nvPr/>
        </p:nvCxnSpPr>
        <p:spPr>
          <a:xfrm>
            <a:off x="3503711" y="2263120"/>
            <a:ext cx="1440000" cy="0"/>
          </a:xfrm>
          <a:prstGeom prst="straightConnector1">
            <a:avLst/>
          </a:prstGeom>
          <a:ln w="38100">
            <a:solidFill>
              <a:srgbClr val="0000CC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cteur droit avec flèche 58"/>
          <p:cNvCxnSpPr/>
          <p:nvPr/>
        </p:nvCxnSpPr>
        <p:spPr>
          <a:xfrm>
            <a:off x="3503711" y="3139319"/>
            <a:ext cx="1440000" cy="0"/>
          </a:xfrm>
          <a:prstGeom prst="straightConnector1">
            <a:avLst/>
          </a:prstGeom>
          <a:ln w="38100">
            <a:solidFill>
              <a:srgbClr val="0000CC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eur droit avec flèche 59"/>
          <p:cNvCxnSpPr/>
          <p:nvPr/>
        </p:nvCxnSpPr>
        <p:spPr>
          <a:xfrm>
            <a:off x="3503711" y="4317857"/>
            <a:ext cx="1440000" cy="0"/>
          </a:xfrm>
          <a:prstGeom prst="straightConnector1">
            <a:avLst/>
          </a:prstGeom>
          <a:ln w="38100">
            <a:solidFill>
              <a:srgbClr val="0000CC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ZoneTexte 55"/>
          <p:cNvSpPr txBox="1"/>
          <p:nvPr/>
        </p:nvSpPr>
        <p:spPr>
          <a:xfrm>
            <a:off x="5743650" y="3044035"/>
            <a:ext cx="8821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dependency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63" name="Arc 62"/>
          <p:cNvSpPr/>
          <p:nvPr/>
        </p:nvSpPr>
        <p:spPr>
          <a:xfrm rot="253417">
            <a:off x="5461533" y="3200103"/>
            <a:ext cx="720000" cy="396000"/>
          </a:xfrm>
          <a:prstGeom prst="arc">
            <a:avLst>
              <a:gd name="adj1" fmla="val 14276399"/>
              <a:gd name="adj2" fmla="val 21593485"/>
            </a:avLst>
          </a:prstGeom>
          <a:ln w="9525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-12340" y="6132471"/>
            <a:ext cx="12144672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6700" indent="-266700" defTabSz="26987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kern="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[1</a:t>
            </a:r>
            <a:r>
              <a:rPr lang="fr-FR" sz="1100" kern="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	</a:t>
            </a:r>
            <a:r>
              <a:rPr lang="en-US" sz="1100" dirty="0" err="1" smtClean="0"/>
              <a:t>Syriani</a:t>
            </a:r>
            <a:r>
              <a:rPr lang="en-US" sz="1100" dirty="0"/>
              <a:t>, Eugene and </a:t>
            </a:r>
            <a:r>
              <a:rPr lang="en-US" sz="1100" dirty="0" err="1"/>
              <a:t>Vangheluwe</a:t>
            </a:r>
            <a:r>
              <a:rPr lang="en-US" sz="1100" dirty="0"/>
              <a:t>, Hans (2010). De-/Re-constructing Model Transformation Languages. In Workshop on Graph Transformation and Visual Modeling </a:t>
            </a:r>
            <a:r>
              <a:rPr lang="en-US" sz="1100" dirty="0" smtClean="0"/>
              <a:t>Techniques. </a:t>
            </a:r>
          </a:p>
          <a:p>
            <a:pPr marL="266700" indent="-266700" defTabSz="26987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 smtClean="0"/>
              <a:t>DOI</a:t>
            </a:r>
            <a:r>
              <a:rPr lang="en-US" sz="1100" dirty="0"/>
              <a:t>: </a:t>
            </a:r>
            <a:r>
              <a:rPr lang="en-US" sz="1100" dirty="0">
                <a:hlinkClick r:id="rId5"/>
              </a:rPr>
              <a:t>http://</a:t>
            </a:r>
            <a:r>
              <a:rPr lang="en-US" sz="1100" dirty="0" smtClean="0">
                <a:hlinkClick r:id="rId5"/>
              </a:rPr>
              <a:t>dx.doi.org/10.14279/tuj.eceasst.29.407</a:t>
            </a:r>
            <a:r>
              <a:rPr lang="en-US" sz="1100" dirty="0" smtClean="0"/>
              <a:t> </a:t>
            </a:r>
            <a:endParaRPr lang="en-US" sz="24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7968208" y="2685528"/>
            <a:ext cx="3600400" cy="640207"/>
          </a:xfrm>
          <a:prstGeom prst="rect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0" rIns="0" bIns="0" rtlCol="0" anchor="ctr" anchorCtr="0"/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 smtClean="0">
                <a:solidFill>
                  <a:srgbClr val="6F350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Define MA Effects </a:t>
            </a:r>
            <a:endParaRPr lang="fr-FR" dirty="0">
              <a:solidFill>
                <a:srgbClr val="6F350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7968208" y="3483303"/>
            <a:ext cx="3600400" cy="640207"/>
          </a:xfrm>
          <a:prstGeom prst="rect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dirty="0" smtClean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Define composition of AUs?</a:t>
            </a:r>
            <a:endParaRPr lang="fr-FR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7332476" y="4675174"/>
            <a:ext cx="4740188" cy="792000"/>
          </a:xfrm>
          <a:prstGeom prst="rect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0" rIns="0" bIns="0" rtlCol="0" anchor="ctr" anchorCtr="0"/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smtClean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</a:t>
            </a:r>
            <a:r>
              <a:rPr lang="en-US" b="1" dirty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</a:t>
            </a:r>
            <a:r>
              <a:rPr lang="en-US" b="1" cap="small" dirty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coordinate</a:t>
            </a:r>
            <a:r>
              <a:rPr lang="en-US" b="1" dirty="0" smtClean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TU</a:t>
            </a:r>
            <a:r>
              <a:rPr lang="en-US" b="1" dirty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&lt;&gt;AU ?</a:t>
            </a:r>
          </a:p>
        </p:txBody>
      </p:sp>
      <p:sp>
        <p:nvSpPr>
          <p:cNvPr id="61" name="Rectangle 60"/>
          <p:cNvSpPr/>
          <p:nvPr/>
        </p:nvSpPr>
        <p:spPr>
          <a:xfrm>
            <a:off x="7332476" y="1738498"/>
            <a:ext cx="4740188" cy="792000"/>
          </a:xfrm>
          <a:prstGeom prst="rect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0" rIns="0" bIns="0" rtlCol="0" anchor="ctr" anchorCtr="0"/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smtClean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to separate </a:t>
            </a:r>
            <a:r>
              <a:rPr lang="en-US" b="1" cap="small" dirty="0" smtClean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effects</a:t>
            </a:r>
            <a:r>
              <a:rPr lang="en-US" b="1" dirty="0" smtClean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from </a:t>
            </a:r>
            <a:r>
              <a:rPr lang="en-US" b="1" cap="small" dirty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scheduling</a:t>
            </a:r>
          </a:p>
        </p:txBody>
      </p:sp>
    </p:spTree>
    <p:extLst>
      <p:ext uri="{BB962C8B-B14F-4D97-AF65-F5344CB8AC3E}">
        <p14:creationId xmlns:p14="http://schemas.microsoft.com/office/powerpoint/2010/main" val="540901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/>
      <p:bldP spid="66" grpId="0" animBg="1"/>
      <p:bldP spid="67" grpId="0" animBg="1"/>
      <p:bldP spid="68" grpId="0" animBg="1"/>
      <p:bldP spid="61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569720" y="310201"/>
            <a:ext cx="9062784" cy="790787"/>
          </a:xfrm>
        </p:spPr>
        <p:txBody>
          <a:bodyPr/>
          <a:lstStyle/>
          <a:p>
            <a:r>
              <a:rPr lang="en-US" sz="4600" dirty="0">
                <a:latin typeface="Arial" panose="020B0604020202020204" pitchFamily="34" charset="0"/>
                <a:cs typeface="Arial" panose="020B0604020202020204" pitchFamily="34" charset="0"/>
              </a:rPr>
              <a:t>MA Effects</a:t>
            </a:r>
            <a:endParaRPr lang="en-GB" sz="4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solidFill>
                  <a:prstClr val="white"/>
                </a:solidFill>
                <a:latin typeface="Calibri"/>
              </a:rPr>
              <a:t>19</a:t>
            </a: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559496" y="1340768"/>
            <a:ext cx="8568952" cy="1452366"/>
          </a:xfrm>
          <a:prstGeom prst="rect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t" anchorCtr="0"/>
          <a:lstStyle/>
          <a:p>
            <a:r>
              <a:rPr lang="en-GB" sz="3200" b="1" cap="small" dirty="0"/>
              <a:t>Appearing</a:t>
            </a:r>
            <a:endParaRPr lang="en-US" sz="3200" dirty="0"/>
          </a:p>
        </p:txBody>
      </p:sp>
      <p:cxnSp>
        <p:nvCxnSpPr>
          <p:cNvPr id="12" name="Connecteur droit 11"/>
          <p:cNvCxnSpPr/>
          <p:nvPr/>
        </p:nvCxnSpPr>
        <p:spPr>
          <a:xfrm>
            <a:off x="1559496" y="1844824"/>
            <a:ext cx="1980000" cy="0"/>
          </a:xfrm>
          <a:prstGeom prst="line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3" name="Connecteur droit 12"/>
          <p:cNvCxnSpPr/>
          <p:nvPr/>
        </p:nvCxnSpPr>
        <p:spPr>
          <a:xfrm flipV="1">
            <a:off x="3527223" y="1336684"/>
            <a:ext cx="257010" cy="504056"/>
          </a:xfrm>
          <a:prstGeom prst="line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9" name="Rectangle à coins arrondis 18"/>
          <p:cNvSpPr/>
          <p:nvPr/>
        </p:nvSpPr>
        <p:spPr>
          <a:xfrm>
            <a:off x="4285980" y="1570317"/>
            <a:ext cx="1440160" cy="826445"/>
          </a:xfrm>
          <a:prstGeom prst="roundRect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à coins arrondis 19"/>
          <p:cNvSpPr/>
          <p:nvPr/>
        </p:nvSpPr>
        <p:spPr>
          <a:xfrm>
            <a:off x="6435619" y="1556792"/>
            <a:ext cx="1440160" cy="8280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ZoneTexte 20"/>
          <p:cNvSpPr txBox="1"/>
          <p:nvPr/>
        </p:nvSpPr>
        <p:spPr>
          <a:xfrm>
            <a:off x="8704011" y="1907540"/>
            <a:ext cx="1044000" cy="369332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fr-BE" sz="1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● ● ●</a:t>
            </a:r>
            <a:endParaRPr lang="en-US" sz="18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ZoneTexte 21"/>
          <p:cNvSpPr txBox="1"/>
          <p:nvPr/>
        </p:nvSpPr>
        <p:spPr>
          <a:xfrm>
            <a:off x="4327284" y="2438123"/>
            <a:ext cx="13575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BE" sz="1800" b="1" i="1" spc="-5" dirty="0">
                <a:solidFill>
                  <a:prstClr val="black"/>
                </a:solidFill>
                <a:latin typeface="Verdana"/>
                <a:ea typeface="+mn-ea"/>
                <a:cs typeface="Verdana"/>
              </a:rPr>
              <a:t>APP</a:t>
            </a:r>
            <a:endParaRPr lang="en-US" sz="1800" b="1" i="1" spc="-5" dirty="0">
              <a:solidFill>
                <a:prstClr val="black"/>
              </a:solidFill>
              <a:latin typeface="Verdana"/>
              <a:ea typeface="+mn-ea"/>
              <a:cs typeface="Verdana"/>
            </a:endParaRPr>
          </a:p>
        </p:txBody>
      </p:sp>
      <p:sp>
        <p:nvSpPr>
          <p:cNvPr id="23" name="ZoneTexte 22"/>
          <p:cNvSpPr txBox="1"/>
          <p:nvPr/>
        </p:nvSpPr>
        <p:spPr>
          <a:xfrm>
            <a:off x="6521952" y="2423802"/>
            <a:ext cx="13575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BE" sz="1800" b="1" i="1" spc="-5" dirty="0">
                <a:solidFill>
                  <a:prstClr val="black"/>
                </a:solidFill>
                <a:latin typeface="Verdana"/>
                <a:ea typeface="+mn-ea"/>
                <a:cs typeface="Verdana"/>
              </a:rPr>
              <a:t>ZOOMIN</a:t>
            </a:r>
            <a:endParaRPr lang="en-US" sz="1800" b="1" i="1" spc="-5" dirty="0">
              <a:solidFill>
                <a:prstClr val="black"/>
              </a:solidFill>
              <a:latin typeface="Verdana"/>
              <a:ea typeface="+mn-ea"/>
              <a:cs typeface="Verdana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1559496" y="3068960"/>
            <a:ext cx="8568952" cy="1440160"/>
          </a:xfrm>
          <a:prstGeom prst="rect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t" anchorCtr="0"/>
          <a:lstStyle/>
          <a:p>
            <a:r>
              <a:rPr lang="en-GB" sz="3200" b="1" cap="small" dirty="0"/>
              <a:t>Disappearing</a:t>
            </a:r>
            <a:endParaRPr lang="en-US" sz="3200" dirty="0"/>
          </a:p>
        </p:txBody>
      </p:sp>
      <p:cxnSp>
        <p:nvCxnSpPr>
          <p:cNvPr id="27" name="Connecteur droit 26"/>
          <p:cNvCxnSpPr/>
          <p:nvPr/>
        </p:nvCxnSpPr>
        <p:spPr>
          <a:xfrm>
            <a:off x="1559752" y="3573016"/>
            <a:ext cx="2304000" cy="0"/>
          </a:xfrm>
          <a:prstGeom prst="line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28" name="Connecteur droit 27"/>
          <p:cNvCxnSpPr/>
          <p:nvPr/>
        </p:nvCxnSpPr>
        <p:spPr>
          <a:xfrm flipV="1">
            <a:off x="3855909" y="3060791"/>
            <a:ext cx="257010" cy="504056"/>
          </a:xfrm>
          <a:prstGeom prst="line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31" name="ZoneTexte 30"/>
          <p:cNvSpPr txBox="1"/>
          <p:nvPr/>
        </p:nvSpPr>
        <p:spPr>
          <a:xfrm>
            <a:off x="8704011" y="3635732"/>
            <a:ext cx="1044000" cy="369332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fr-BE" sz="1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● ● ●</a:t>
            </a:r>
            <a:endParaRPr lang="en-US" sz="18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ZoneTexte 31"/>
          <p:cNvSpPr txBox="1"/>
          <p:nvPr/>
        </p:nvSpPr>
        <p:spPr>
          <a:xfrm>
            <a:off x="4367808" y="4139788"/>
            <a:ext cx="13575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BE" sz="1800" b="1" i="1" spc="-5" dirty="0" smtClean="0">
                <a:solidFill>
                  <a:prstClr val="black"/>
                </a:solidFill>
                <a:latin typeface="Verdana"/>
                <a:ea typeface="+mn-ea"/>
                <a:cs typeface="Verdana"/>
              </a:rPr>
              <a:t>DAPP</a:t>
            </a:r>
            <a:endParaRPr lang="en-US" sz="1800" b="1" i="1" spc="-5" dirty="0">
              <a:solidFill>
                <a:prstClr val="black"/>
              </a:solidFill>
              <a:latin typeface="Verdana"/>
              <a:ea typeface="+mn-ea"/>
              <a:cs typeface="Verdana"/>
            </a:endParaRPr>
          </a:p>
        </p:txBody>
      </p:sp>
      <p:sp>
        <p:nvSpPr>
          <p:cNvPr id="33" name="ZoneTexte 32"/>
          <p:cNvSpPr txBox="1"/>
          <p:nvPr/>
        </p:nvSpPr>
        <p:spPr>
          <a:xfrm>
            <a:off x="6393852" y="4139788"/>
            <a:ext cx="1563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BE" sz="1800" b="1" i="1" spc="-5" dirty="0" smtClean="0">
                <a:solidFill>
                  <a:prstClr val="black"/>
                </a:solidFill>
                <a:latin typeface="Verdana"/>
                <a:ea typeface="+mn-ea"/>
                <a:cs typeface="Verdana"/>
              </a:rPr>
              <a:t>ZOOMOUT</a:t>
            </a:r>
            <a:endParaRPr lang="en-US" sz="1800" b="1" i="1" spc="-5" dirty="0">
              <a:solidFill>
                <a:prstClr val="black"/>
              </a:solidFill>
              <a:latin typeface="Verdana"/>
              <a:ea typeface="+mn-ea"/>
              <a:cs typeface="Verdana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1559496" y="4869160"/>
            <a:ext cx="8568952" cy="1440160"/>
          </a:xfrm>
          <a:prstGeom prst="rect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t" anchorCtr="0"/>
          <a:lstStyle/>
          <a:p>
            <a:r>
              <a:rPr lang="en-GB" sz="3200" b="1" cap="small" dirty="0"/>
              <a:t>Action</a:t>
            </a:r>
            <a:endParaRPr lang="en-US" sz="2800" dirty="0"/>
          </a:p>
        </p:txBody>
      </p:sp>
      <p:cxnSp>
        <p:nvCxnSpPr>
          <p:cNvPr id="35" name="Connecteur droit 34"/>
          <p:cNvCxnSpPr/>
          <p:nvPr/>
        </p:nvCxnSpPr>
        <p:spPr>
          <a:xfrm>
            <a:off x="1559496" y="5373216"/>
            <a:ext cx="1980000" cy="0"/>
          </a:xfrm>
          <a:prstGeom prst="line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36" name="Connecteur droit 35"/>
          <p:cNvCxnSpPr/>
          <p:nvPr/>
        </p:nvCxnSpPr>
        <p:spPr>
          <a:xfrm flipV="1">
            <a:off x="3534734" y="4869160"/>
            <a:ext cx="257010" cy="504056"/>
          </a:xfrm>
          <a:prstGeom prst="line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39" name="ZoneTexte 38"/>
          <p:cNvSpPr txBox="1"/>
          <p:nvPr/>
        </p:nvSpPr>
        <p:spPr>
          <a:xfrm>
            <a:off x="8704011" y="5435932"/>
            <a:ext cx="1044000" cy="369332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fr-BE" sz="1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● ● ●</a:t>
            </a:r>
            <a:endParaRPr lang="en-US" sz="18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ZoneTexte 39"/>
          <p:cNvSpPr txBox="1"/>
          <p:nvPr/>
        </p:nvSpPr>
        <p:spPr>
          <a:xfrm>
            <a:off x="4079776" y="5877272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BE" sz="1800" b="1" i="1" spc="-5" dirty="0">
                <a:solidFill>
                  <a:prstClr val="black"/>
                </a:solidFill>
                <a:latin typeface="Verdana"/>
                <a:ea typeface="+mn-ea"/>
                <a:cs typeface="Verdana"/>
              </a:rPr>
              <a:t>Change </a:t>
            </a:r>
            <a:r>
              <a:rPr lang="fr-BE" sz="1800" b="1" i="1" spc="-5" dirty="0" err="1">
                <a:solidFill>
                  <a:prstClr val="black"/>
                </a:solidFill>
                <a:latin typeface="Verdana"/>
                <a:ea typeface="+mn-ea"/>
                <a:cs typeface="Verdana"/>
              </a:rPr>
              <a:t>Color</a:t>
            </a:r>
            <a:endParaRPr lang="en-US" sz="1800" b="1" i="1" spc="-5" dirty="0">
              <a:solidFill>
                <a:prstClr val="black"/>
              </a:solidFill>
              <a:latin typeface="Verdana"/>
              <a:ea typeface="+mn-ea"/>
              <a:cs typeface="Verdana"/>
            </a:endParaRPr>
          </a:p>
        </p:txBody>
      </p:sp>
      <p:sp>
        <p:nvSpPr>
          <p:cNvPr id="44" name="Rectangle à coins arrondis 43"/>
          <p:cNvSpPr/>
          <p:nvPr/>
        </p:nvSpPr>
        <p:spPr>
          <a:xfrm>
            <a:off x="4295800" y="3298509"/>
            <a:ext cx="1440160" cy="826445"/>
          </a:xfrm>
          <a:prstGeom prst="roundRect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tangle à coins arrondis 44"/>
          <p:cNvSpPr/>
          <p:nvPr/>
        </p:nvSpPr>
        <p:spPr>
          <a:xfrm>
            <a:off x="6445439" y="3284984"/>
            <a:ext cx="1440160" cy="8280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à coins arrondis 47"/>
          <p:cNvSpPr/>
          <p:nvPr/>
        </p:nvSpPr>
        <p:spPr>
          <a:xfrm>
            <a:off x="4295800" y="5085184"/>
            <a:ext cx="1440160" cy="826445"/>
          </a:xfrm>
          <a:prstGeom prst="roundRect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ZoneTexte 52"/>
          <p:cNvSpPr txBox="1"/>
          <p:nvPr/>
        </p:nvSpPr>
        <p:spPr>
          <a:xfrm>
            <a:off x="6240016" y="5877272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BE" sz="1800" b="1" i="1" spc="-5" dirty="0">
                <a:solidFill>
                  <a:prstClr val="black"/>
                </a:solidFill>
                <a:latin typeface="Verdana"/>
                <a:ea typeface="+mn-ea"/>
                <a:cs typeface="Verdana"/>
              </a:rPr>
              <a:t>Change </a:t>
            </a:r>
            <a:r>
              <a:rPr lang="fr-BE" sz="1800" b="1" i="1" spc="-5" dirty="0" smtClean="0">
                <a:solidFill>
                  <a:prstClr val="black"/>
                </a:solidFill>
                <a:latin typeface="Verdana"/>
                <a:ea typeface="+mn-ea"/>
                <a:cs typeface="Verdana"/>
              </a:rPr>
              <a:t>Style</a:t>
            </a:r>
            <a:endParaRPr lang="en-US" sz="1800" b="1" i="1" spc="-5" dirty="0">
              <a:solidFill>
                <a:prstClr val="black"/>
              </a:solidFill>
              <a:latin typeface="Verdana"/>
              <a:ea typeface="+mn-ea"/>
              <a:cs typeface="Verdana"/>
            </a:endParaRPr>
          </a:p>
        </p:txBody>
      </p:sp>
      <p:cxnSp>
        <p:nvCxnSpPr>
          <p:cNvPr id="54" name="Connecteur droit avec flèche 53"/>
          <p:cNvCxnSpPr/>
          <p:nvPr/>
        </p:nvCxnSpPr>
        <p:spPr>
          <a:xfrm>
            <a:off x="6528048" y="5598143"/>
            <a:ext cx="1302240" cy="0"/>
          </a:xfrm>
          <a:prstGeom prst="straightConnector1">
            <a:avLst/>
          </a:prstGeom>
          <a:ln w="60325">
            <a:solidFill>
              <a:srgbClr val="FF0000"/>
            </a:solidFill>
            <a:prstDash val="dash"/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Connecteur droit avec flèche 54"/>
          <p:cNvCxnSpPr/>
          <p:nvPr/>
        </p:nvCxnSpPr>
        <p:spPr>
          <a:xfrm>
            <a:off x="6521952" y="5598143"/>
            <a:ext cx="1332000" cy="0"/>
          </a:xfrm>
          <a:prstGeom prst="straightConnector1">
            <a:avLst/>
          </a:prstGeom>
          <a:ln w="7620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110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3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5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4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4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4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set>
                                      <p:cBhvr>
                                        <p:cTn id="4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2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5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5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5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set>
                                      <p:cBhvr>
                                        <p:cTn id="5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/>
      <p:bldP spid="22" grpId="0"/>
      <p:bldP spid="23" grpId="0"/>
      <p:bldP spid="44" grpId="0" animBg="1"/>
      <p:bldP spid="45" grpId="0" animBg="1"/>
      <p:bldP spid="4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569720" y="310201"/>
            <a:ext cx="9062784" cy="790787"/>
          </a:xfrm>
        </p:spPr>
        <p:txBody>
          <a:bodyPr/>
          <a:lstStyle/>
          <a:p>
            <a:r>
              <a:rPr lang="en-US" sz="4600" dirty="0">
                <a:latin typeface="Arial" panose="020B0604020202020204" pitchFamily="34" charset="0"/>
                <a:cs typeface="Arial" panose="020B0604020202020204" pitchFamily="34" charset="0"/>
              </a:rPr>
              <a:t>Linking Effects with Elements</a:t>
            </a:r>
            <a:endParaRPr lang="en-GB" sz="4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>
          <a:xfrm>
            <a:off x="10336177" y="6581754"/>
            <a:ext cx="1888800" cy="266700"/>
          </a:xfrm>
        </p:spPr>
        <p:txBody>
          <a:bodyPr/>
          <a:lstStyle/>
          <a:p>
            <a:pPr>
              <a:defRPr/>
            </a:pPr>
            <a:r>
              <a:rPr lang="en-US" dirty="0" smtClean="0">
                <a:solidFill>
                  <a:prstClr val="white"/>
                </a:solidFill>
                <a:latin typeface="Calibri"/>
              </a:rPr>
              <a:t>20</a:t>
            </a: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32" name="ZoneTexte 131"/>
          <p:cNvSpPr txBox="1"/>
          <p:nvPr/>
        </p:nvSpPr>
        <p:spPr>
          <a:xfrm>
            <a:off x="4634315" y="5010286"/>
            <a:ext cx="18794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BE" b="1" i="1" dirty="0" err="1" smtClean="0"/>
              <a:t>rendering</a:t>
            </a:r>
            <a:endParaRPr lang="en-US" b="1" i="1" dirty="0"/>
          </a:p>
        </p:txBody>
      </p:sp>
      <p:grpSp>
        <p:nvGrpSpPr>
          <p:cNvPr id="133" name="Groupe 132"/>
          <p:cNvGrpSpPr/>
          <p:nvPr/>
        </p:nvGrpSpPr>
        <p:grpSpPr>
          <a:xfrm>
            <a:off x="4148832" y="5246090"/>
            <a:ext cx="2451054" cy="460703"/>
            <a:chOff x="4869082" y="3040304"/>
            <a:chExt cx="2451054" cy="460703"/>
          </a:xfrm>
        </p:grpSpPr>
        <p:cxnSp>
          <p:nvCxnSpPr>
            <p:cNvPr id="134" name="Connecteur droit 133"/>
            <p:cNvCxnSpPr/>
            <p:nvPr/>
          </p:nvCxnSpPr>
          <p:spPr>
            <a:xfrm>
              <a:off x="4869082" y="3260082"/>
              <a:ext cx="2412000" cy="12986"/>
            </a:xfrm>
            <a:prstGeom prst="line">
              <a:avLst/>
            </a:prstGeom>
            <a:ln w="114300">
              <a:head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35" name="Trapèze 134"/>
            <p:cNvSpPr/>
            <p:nvPr/>
          </p:nvSpPr>
          <p:spPr>
            <a:xfrm rot="16200000">
              <a:off x="7017784" y="3198656"/>
              <a:ext cx="460703" cy="144000"/>
            </a:xfrm>
            <a:prstGeom prst="trapezoid">
              <a:avLst/>
            </a:prstGeom>
            <a:solidFill>
              <a:schemeClr val="tx1"/>
            </a:solidFill>
            <a:ln w="3175">
              <a:noFill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0" name="Rectangle 139"/>
          <p:cNvSpPr/>
          <p:nvPr/>
        </p:nvSpPr>
        <p:spPr>
          <a:xfrm>
            <a:off x="9264353" y="4490264"/>
            <a:ext cx="2016224" cy="32400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116574"/>
            <a:r>
              <a:rPr lang="fr-FR" b="1" dirty="0" smtClean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s1: State</a:t>
            </a:r>
            <a:endParaRPr lang="fr-FR" b="1" dirty="0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41" name="Rectangle 140"/>
          <p:cNvSpPr/>
          <p:nvPr/>
        </p:nvSpPr>
        <p:spPr>
          <a:xfrm>
            <a:off x="9264353" y="4778341"/>
            <a:ext cx="2016224" cy="412733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0" rtlCol="0" anchor="t"/>
          <a:lstStyle/>
          <a:p>
            <a:pPr defTabSz="1116574"/>
            <a:r>
              <a:rPr lang="fr-FR" sz="1800" dirty="0" err="1" smtClean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fr-FR" sz="1800" dirty="0" smtClean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= 1</a:t>
            </a:r>
          </a:p>
        </p:txBody>
      </p:sp>
      <p:sp>
        <p:nvSpPr>
          <p:cNvPr id="142" name="Rectangle 141"/>
          <p:cNvSpPr/>
          <p:nvPr/>
        </p:nvSpPr>
        <p:spPr>
          <a:xfrm>
            <a:off x="6816081" y="4490264"/>
            <a:ext cx="1827783" cy="32400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116574"/>
            <a:r>
              <a:rPr lang="fr-FR" b="1" dirty="0" smtClean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t1: </a:t>
            </a:r>
            <a:r>
              <a:rPr lang="fr-FR" b="1" dirty="0" err="1" smtClean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Token</a:t>
            </a:r>
            <a:endParaRPr lang="fr-FR" b="1" dirty="0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43" name="Rectangle 142"/>
          <p:cNvSpPr/>
          <p:nvPr/>
        </p:nvSpPr>
        <p:spPr>
          <a:xfrm>
            <a:off x="6816081" y="4778341"/>
            <a:ext cx="1828800" cy="4320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0" rtlCol="0" anchor="t"/>
          <a:lstStyle/>
          <a:p>
            <a:pPr defTabSz="1116574"/>
            <a:endParaRPr lang="en-GB" sz="1800" dirty="0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53" name="TextBox 24"/>
          <p:cNvSpPr txBox="1"/>
          <p:nvPr/>
        </p:nvSpPr>
        <p:spPr>
          <a:xfrm>
            <a:off x="8232801" y="3020442"/>
            <a:ext cx="461665" cy="643766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pPr>
              <a:defRPr/>
            </a:pPr>
            <a:r>
              <a:rPr lang="fr-FR" sz="1800" b="1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what</a:t>
            </a:r>
            <a:endParaRPr lang="en-GB" sz="1800" b="1" dirty="0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54" name="Rectangle 153"/>
          <p:cNvSpPr/>
          <p:nvPr/>
        </p:nvSpPr>
        <p:spPr>
          <a:xfrm>
            <a:off x="8220433" y="2204863"/>
            <a:ext cx="1459403" cy="7560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fr-FR" sz="2400" b="1" i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DAPP</a:t>
            </a:r>
            <a:endParaRPr lang="en-GB" sz="2400" b="1" dirty="0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57" name="TextBox 78"/>
          <p:cNvSpPr txBox="1"/>
          <p:nvPr/>
        </p:nvSpPr>
        <p:spPr>
          <a:xfrm>
            <a:off x="9076341" y="2936493"/>
            <a:ext cx="461665" cy="676346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>
              <a:defRPr/>
            </a:pPr>
            <a:r>
              <a:rPr lang="fr-FR" sz="1800" b="1" dirty="0" err="1" smtClean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endParaRPr lang="en-GB" sz="1800" b="1" dirty="0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58" name="Connecteur en arc 157"/>
          <p:cNvCxnSpPr/>
          <p:nvPr/>
        </p:nvCxnSpPr>
        <p:spPr>
          <a:xfrm rot="5400000" flipH="1" flipV="1">
            <a:off x="7694105" y="3483229"/>
            <a:ext cx="1042904" cy="971167"/>
          </a:xfrm>
          <a:prstGeom prst="curvedConnector3">
            <a:avLst>
              <a:gd name="adj1" fmla="val 50000"/>
            </a:avLst>
          </a:prstGeom>
          <a:ln>
            <a:gradFill flip="none" rotWithShape="1">
              <a:gsLst>
                <a:gs pos="65784">
                  <a:srgbClr val="2121FF"/>
                </a:gs>
                <a:gs pos="18000">
                  <a:srgbClr val="4A2ED3"/>
                </a:gs>
                <a:gs pos="0">
                  <a:srgbClr val="2121FF"/>
                </a:gs>
                <a:gs pos="48000">
                  <a:srgbClr val="2121FF"/>
                </a:gs>
                <a:gs pos="100000">
                  <a:srgbClr val="C00000"/>
                </a:gs>
              </a:gsLst>
              <a:lin ang="16200000" scaled="1"/>
              <a:tileRect/>
            </a:gra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9" name="Connecteur en arc 158"/>
          <p:cNvCxnSpPr/>
          <p:nvPr/>
        </p:nvCxnSpPr>
        <p:spPr>
          <a:xfrm rot="16200000" flipV="1">
            <a:off x="9153309" y="3387197"/>
            <a:ext cx="1044000" cy="1080000"/>
          </a:xfrm>
          <a:prstGeom prst="curvedConnector3">
            <a:avLst>
              <a:gd name="adj1" fmla="val 50000"/>
            </a:avLst>
          </a:prstGeom>
          <a:ln>
            <a:gradFill flip="none" rotWithShape="1">
              <a:gsLst>
                <a:gs pos="65784">
                  <a:srgbClr val="2121FF"/>
                </a:gs>
                <a:gs pos="18000">
                  <a:srgbClr val="4A2ED3"/>
                </a:gs>
                <a:gs pos="0">
                  <a:srgbClr val="2121FF"/>
                </a:gs>
                <a:gs pos="48000">
                  <a:srgbClr val="2121FF"/>
                </a:gs>
                <a:gs pos="100000">
                  <a:srgbClr val="C00000"/>
                </a:gs>
              </a:gsLst>
              <a:lin ang="16200000" scaled="1"/>
              <a:tileRect/>
            </a:gra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Ellipse 45"/>
          <p:cNvSpPr/>
          <p:nvPr/>
        </p:nvSpPr>
        <p:spPr>
          <a:xfrm>
            <a:off x="3745006" y="4526341"/>
            <a:ext cx="504000" cy="504000"/>
          </a:xfrm>
          <a:prstGeom prst="ellipse">
            <a:avLst/>
          </a:prstGeom>
          <a:noFill/>
          <a:ln w="285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7" name="Ellipse 46"/>
          <p:cNvSpPr/>
          <p:nvPr/>
        </p:nvSpPr>
        <p:spPr>
          <a:xfrm>
            <a:off x="1479719" y="4663303"/>
            <a:ext cx="180000" cy="180000"/>
          </a:xfrm>
          <a:prstGeom prst="ellipse">
            <a:avLst/>
          </a:prstGeom>
          <a:solidFill>
            <a:srgbClr val="C00000"/>
          </a:solidFill>
          <a:ln w="285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Ellipse 37"/>
          <p:cNvSpPr/>
          <p:nvPr/>
        </p:nvSpPr>
        <p:spPr>
          <a:xfrm>
            <a:off x="4815643" y="1464984"/>
            <a:ext cx="648000" cy="648000"/>
          </a:xfrm>
          <a:prstGeom prst="ellipse">
            <a:avLst/>
          </a:prstGeom>
          <a:noFill/>
          <a:ln w="285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Ellipse 38"/>
          <p:cNvSpPr/>
          <p:nvPr/>
        </p:nvSpPr>
        <p:spPr>
          <a:xfrm>
            <a:off x="5069028" y="1684616"/>
            <a:ext cx="180000" cy="180000"/>
          </a:xfrm>
          <a:prstGeom prst="ellipse">
            <a:avLst/>
          </a:prstGeom>
          <a:solidFill>
            <a:srgbClr val="C00000"/>
          </a:solidFill>
          <a:ln w="285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Ellipse 39"/>
          <p:cNvSpPr/>
          <p:nvPr/>
        </p:nvSpPr>
        <p:spPr>
          <a:xfrm>
            <a:off x="6455885" y="1484784"/>
            <a:ext cx="608400" cy="608400"/>
          </a:xfrm>
          <a:prstGeom prst="ellipse">
            <a:avLst/>
          </a:prstGeom>
          <a:noFill/>
          <a:ln w="60325" cmpd="thickThin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41" name="Connecteur droit avec flèche 40"/>
          <p:cNvCxnSpPr/>
          <p:nvPr/>
        </p:nvCxnSpPr>
        <p:spPr>
          <a:xfrm>
            <a:off x="5447928" y="1774616"/>
            <a:ext cx="1008112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 w="sm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/>
          <p:cNvCxnSpPr/>
          <p:nvPr/>
        </p:nvCxnSpPr>
        <p:spPr>
          <a:xfrm>
            <a:off x="4645590" y="1362404"/>
            <a:ext cx="266918" cy="216024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Ellipse 42"/>
          <p:cNvSpPr/>
          <p:nvPr/>
        </p:nvSpPr>
        <p:spPr>
          <a:xfrm>
            <a:off x="6671128" y="1684616"/>
            <a:ext cx="180000" cy="180000"/>
          </a:xfrm>
          <a:prstGeom prst="ellipse">
            <a:avLst/>
          </a:prstGeom>
          <a:solidFill>
            <a:srgbClr val="C00000"/>
          </a:solidFill>
          <a:ln w="285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Arc plein 54"/>
          <p:cNvSpPr/>
          <p:nvPr/>
        </p:nvSpPr>
        <p:spPr>
          <a:xfrm>
            <a:off x="9006443" y="2962894"/>
            <a:ext cx="252000" cy="252000"/>
          </a:xfrm>
          <a:prstGeom prst="blockArc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5" name="Connecteur droit 49"/>
          <p:cNvCxnSpPr/>
          <p:nvPr/>
        </p:nvCxnSpPr>
        <p:spPr>
          <a:xfrm flipV="1">
            <a:off x="9132443" y="3088894"/>
            <a:ext cx="0" cy="396000"/>
          </a:xfrm>
          <a:prstGeom prst="line">
            <a:avLst/>
          </a:prstGeom>
          <a:ln w="28575" cmpd="sng">
            <a:solidFill>
              <a:schemeClr val="tx1"/>
            </a:solidFill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49"/>
          <p:cNvCxnSpPr/>
          <p:nvPr/>
        </p:nvCxnSpPr>
        <p:spPr>
          <a:xfrm flipV="1">
            <a:off x="8701140" y="3076666"/>
            <a:ext cx="0" cy="396000"/>
          </a:xfrm>
          <a:prstGeom prst="line">
            <a:avLst/>
          </a:prstGeom>
          <a:ln w="28575" cmpd="sng">
            <a:solidFill>
              <a:schemeClr val="tx1"/>
            </a:solidFill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Arc plein 54"/>
          <p:cNvSpPr/>
          <p:nvPr/>
        </p:nvSpPr>
        <p:spPr>
          <a:xfrm>
            <a:off x="8575140" y="2952111"/>
            <a:ext cx="252000" cy="252000"/>
          </a:xfrm>
          <a:prstGeom prst="blockArc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TextBox 24"/>
          <p:cNvSpPr txBox="1"/>
          <p:nvPr/>
        </p:nvSpPr>
        <p:spPr>
          <a:xfrm>
            <a:off x="2072548" y="3040231"/>
            <a:ext cx="461665" cy="643766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pPr>
              <a:defRPr/>
            </a:pPr>
            <a:r>
              <a:rPr lang="fr-FR" sz="1800" b="1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what</a:t>
            </a:r>
            <a:endParaRPr lang="en-GB" sz="1800" b="1" dirty="0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2060180" y="2224652"/>
            <a:ext cx="1459403" cy="7560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fr-FR" sz="2400" b="1" i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DAPP</a:t>
            </a:r>
            <a:endParaRPr lang="en-GB" sz="2400" b="1" dirty="0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1" name="TextBox 78"/>
          <p:cNvSpPr txBox="1"/>
          <p:nvPr/>
        </p:nvSpPr>
        <p:spPr>
          <a:xfrm>
            <a:off x="2916088" y="2956282"/>
            <a:ext cx="461665" cy="676346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>
              <a:defRPr/>
            </a:pPr>
            <a:r>
              <a:rPr lang="fr-FR" sz="1800" b="1" dirty="0" err="1" smtClean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endParaRPr lang="en-GB" sz="1800" b="1" dirty="0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52" name="Connecteur en arc 51"/>
          <p:cNvCxnSpPr/>
          <p:nvPr/>
        </p:nvCxnSpPr>
        <p:spPr>
          <a:xfrm rot="5400000" flipH="1" flipV="1">
            <a:off x="1533851" y="3503018"/>
            <a:ext cx="1042904" cy="971167"/>
          </a:xfrm>
          <a:prstGeom prst="curvedConnector3">
            <a:avLst>
              <a:gd name="adj1" fmla="val 50000"/>
            </a:avLst>
          </a:prstGeom>
          <a:ln>
            <a:gradFill flip="none" rotWithShape="1">
              <a:gsLst>
                <a:gs pos="65784">
                  <a:srgbClr val="2121FF"/>
                </a:gs>
                <a:gs pos="18000">
                  <a:srgbClr val="4A2ED3"/>
                </a:gs>
                <a:gs pos="0">
                  <a:srgbClr val="2121FF"/>
                </a:gs>
                <a:gs pos="48000">
                  <a:srgbClr val="2121FF"/>
                </a:gs>
                <a:gs pos="100000">
                  <a:srgbClr val="C00000"/>
                </a:gs>
              </a:gsLst>
              <a:lin ang="16200000" scaled="1"/>
              <a:tileRect/>
            </a:gra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Connecteur en arc 52"/>
          <p:cNvCxnSpPr/>
          <p:nvPr/>
        </p:nvCxnSpPr>
        <p:spPr>
          <a:xfrm rot="16200000" flipV="1">
            <a:off x="2993056" y="3406986"/>
            <a:ext cx="1044000" cy="1080000"/>
          </a:xfrm>
          <a:prstGeom prst="curvedConnector3">
            <a:avLst>
              <a:gd name="adj1" fmla="val 50000"/>
            </a:avLst>
          </a:prstGeom>
          <a:ln>
            <a:gradFill flip="none" rotWithShape="1">
              <a:gsLst>
                <a:gs pos="65784">
                  <a:srgbClr val="2121FF"/>
                </a:gs>
                <a:gs pos="18000">
                  <a:srgbClr val="4A2ED3"/>
                </a:gs>
                <a:gs pos="0">
                  <a:srgbClr val="2121FF"/>
                </a:gs>
                <a:gs pos="48000">
                  <a:srgbClr val="2121FF"/>
                </a:gs>
                <a:gs pos="100000">
                  <a:srgbClr val="C00000"/>
                </a:gs>
              </a:gsLst>
              <a:lin ang="16200000" scaled="1"/>
              <a:tileRect/>
            </a:gra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Arc plein 54"/>
          <p:cNvSpPr/>
          <p:nvPr/>
        </p:nvSpPr>
        <p:spPr>
          <a:xfrm>
            <a:off x="2846190" y="2982683"/>
            <a:ext cx="252000" cy="252000"/>
          </a:xfrm>
          <a:prstGeom prst="blockArc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5" name="Connecteur droit 49"/>
          <p:cNvCxnSpPr/>
          <p:nvPr/>
        </p:nvCxnSpPr>
        <p:spPr>
          <a:xfrm flipV="1">
            <a:off x="2972190" y="3108683"/>
            <a:ext cx="0" cy="396000"/>
          </a:xfrm>
          <a:prstGeom prst="line">
            <a:avLst/>
          </a:prstGeom>
          <a:ln w="28575" cmpd="sng">
            <a:solidFill>
              <a:schemeClr val="tx1"/>
            </a:solidFill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Connecteur droit 49"/>
          <p:cNvCxnSpPr/>
          <p:nvPr/>
        </p:nvCxnSpPr>
        <p:spPr>
          <a:xfrm flipV="1">
            <a:off x="2540887" y="3096455"/>
            <a:ext cx="0" cy="396000"/>
          </a:xfrm>
          <a:prstGeom prst="line">
            <a:avLst/>
          </a:prstGeom>
          <a:ln w="28575" cmpd="sng">
            <a:solidFill>
              <a:schemeClr val="tx1"/>
            </a:solidFill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Arc plein 54"/>
          <p:cNvSpPr/>
          <p:nvPr/>
        </p:nvSpPr>
        <p:spPr>
          <a:xfrm>
            <a:off x="2414887" y="2971900"/>
            <a:ext cx="252000" cy="252000"/>
          </a:xfrm>
          <a:prstGeom prst="blockArc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43404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0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750"/>
                            </p:stCondLst>
                            <p:childTnLst>
                              <p:par>
                                <p:cTn id="52" presetID="10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2" grpId="0"/>
      <p:bldP spid="140" grpId="0" animBg="1"/>
      <p:bldP spid="141" grpId="0" animBg="1"/>
      <p:bldP spid="142" grpId="0" animBg="1"/>
      <p:bldP spid="143" grpId="0" animBg="1"/>
      <p:bldP spid="153" grpId="0"/>
      <p:bldP spid="154" grpId="0" animBg="1"/>
      <p:bldP spid="157" grpId="0"/>
      <p:bldP spid="46" grpId="0" animBg="1"/>
      <p:bldP spid="47" grpId="0" animBg="1"/>
      <p:bldP spid="39" grpId="0" animBg="1"/>
      <p:bldP spid="43" grpId="0" animBg="1"/>
      <p:bldP spid="34" grpId="0" animBg="1"/>
      <p:bldP spid="44" grpId="0" animBg="1"/>
      <p:bldP spid="49" grpId="0"/>
      <p:bldP spid="50" grpId="0" animBg="1"/>
      <p:bldP spid="51" grpId="0"/>
      <p:bldP spid="54" grpId="0" animBg="1"/>
      <p:bldP spid="5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310201"/>
            <a:ext cx="12192000" cy="790787"/>
          </a:xfrm>
        </p:spPr>
        <p:txBody>
          <a:bodyPr/>
          <a:lstStyle/>
          <a:p>
            <a:r>
              <a:rPr lang="en-GB" sz="4600" dirty="0" smtClean="0">
                <a:latin typeface="Arial" panose="020B0604020202020204" pitchFamily="34" charset="0"/>
                <a:cs typeface="Arial" panose="020B0604020202020204" pitchFamily="34" charset="0"/>
              </a:rPr>
              <a:t>Defining several animations for </a:t>
            </a:r>
            <a:r>
              <a:rPr lang="en-GB" sz="4600" dirty="0" smtClean="0">
                <a:latin typeface="Courier" pitchFamily="49" charset="0"/>
                <a:cs typeface="Arial" panose="020B0604020202020204" pitchFamily="34" charset="0"/>
              </a:rPr>
              <a:t>fire()</a:t>
            </a:r>
            <a:endParaRPr lang="en-GB" sz="4600" dirty="0">
              <a:latin typeface="Courier" pitchFamily="49" charset="0"/>
              <a:cs typeface="Arial" panose="020B0604020202020204" pitchFamily="34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>
          <a:xfrm>
            <a:off x="10336177" y="6581754"/>
            <a:ext cx="1888800" cy="266700"/>
          </a:xfrm>
        </p:spPr>
        <p:txBody>
          <a:bodyPr/>
          <a:lstStyle/>
          <a:p>
            <a:pPr>
              <a:defRPr/>
            </a:pPr>
            <a:r>
              <a:rPr lang="en-US" dirty="0" smtClean="0">
                <a:solidFill>
                  <a:prstClr val="white"/>
                </a:solidFill>
                <a:latin typeface="Calibri"/>
              </a:rPr>
              <a:t>21</a:t>
            </a: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983432" y="1451260"/>
            <a:ext cx="5328592" cy="877163"/>
          </a:xfrm>
          <a:prstGeom prst="rect">
            <a:avLst/>
          </a:prstGeom>
        </p:spPr>
        <p:txBody>
          <a:bodyPr wrap="square" rIns="0">
            <a:spAutoFit/>
          </a:bodyPr>
          <a:lstStyle/>
          <a:p>
            <a:pPr lvl="1">
              <a:lnSpc>
                <a:spcPct val="150000"/>
              </a:lnSpc>
              <a:defRPr/>
            </a:pPr>
            <a:r>
              <a:rPr lang="en-US" sz="1600" b="1" dirty="0" smtClean="0">
                <a:solidFill>
                  <a:srgbClr val="FF0000"/>
                </a:solidFill>
              </a:rPr>
              <a:t>A Transition is fired, changing the current </a:t>
            </a:r>
            <a:r>
              <a:rPr lang="en-US" sz="1800" b="1" dirty="0" smtClean="0">
                <a:solidFill>
                  <a:srgbClr val="FF0000"/>
                </a:solidFill>
                <a:latin typeface="Courier" pitchFamily="49" charset="0"/>
              </a:rPr>
              <a:t>State</a:t>
            </a:r>
            <a:endParaRPr lang="en-US" sz="1800" b="1" dirty="0">
              <a:solidFill>
                <a:srgbClr val="FF0000"/>
              </a:solidFill>
              <a:latin typeface="Courier" pitchFamily="49" charset="0"/>
            </a:endParaRPr>
          </a:p>
          <a:p>
            <a:pPr marL="628650" lvl="1" indent="-171450">
              <a:lnSpc>
                <a:spcPct val="150000"/>
              </a:lnSpc>
              <a:buFont typeface="Courier New" panose="02070309020205020404" pitchFamily="49" charset="0"/>
              <a:buChar char="o"/>
              <a:defRPr/>
            </a:pPr>
            <a:r>
              <a:rPr lang="fr-FR" sz="1200" b="1" dirty="0" smtClean="0">
                <a:solidFill>
                  <a:prstClr val="black"/>
                </a:solidFill>
              </a:rPr>
              <a:t>TU </a:t>
            </a:r>
            <a:r>
              <a:rPr lang="fr-FR" sz="1600" b="1" dirty="0" err="1" smtClean="0">
                <a:solidFill>
                  <a:prstClr val="black"/>
                </a:solidFill>
                <a:latin typeface="Courier" pitchFamily="49" charset="0"/>
              </a:rPr>
              <a:t>fire</a:t>
            </a:r>
            <a:r>
              <a:rPr lang="fr-FR" sz="1200" b="1" dirty="0" smtClean="0">
                <a:solidFill>
                  <a:prstClr val="black"/>
                </a:solidFill>
              </a:rPr>
              <a:t>, </a:t>
            </a:r>
            <a:r>
              <a:rPr lang="fr-FR" sz="1200" b="1" dirty="0" err="1" smtClean="0">
                <a:solidFill>
                  <a:prstClr val="black"/>
                </a:solidFill>
              </a:rPr>
              <a:t>defined</a:t>
            </a:r>
            <a:r>
              <a:rPr lang="fr-FR" sz="1200" b="1" dirty="0" smtClean="0">
                <a:solidFill>
                  <a:prstClr val="black"/>
                </a:solidFill>
              </a:rPr>
              <a:t> </a:t>
            </a:r>
            <a:r>
              <a:rPr lang="fr-FR" sz="1200" b="1" dirty="0" err="1" smtClean="0">
                <a:solidFill>
                  <a:prstClr val="black"/>
                </a:solidFill>
              </a:rPr>
              <a:t>inside</a:t>
            </a:r>
            <a:r>
              <a:rPr lang="fr-FR" sz="1200" b="1" dirty="0" smtClean="0">
                <a:solidFill>
                  <a:prstClr val="black"/>
                </a:solidFill>
              </a:rPr>
              <a:t> the </a:t>
            </a:r>
            <a:r>
              <a:rPr lang="fr-FR" sz="1200" b="1" dirty="0" err="1" smtClean="0">
                <a:solidFill>
                  <a:prstClr val="black"/>
                </a:solidFill>
              </a:rPr>
              <a:t>general</a:t>
            </a:r>
            <a:r>
              <a:rPr lang="fr-FR" sz="1200" b="1" dirty="0" smtClean="0">
                <a:solidFill>
                  <a:prstClr val="black"/>
                </a:solidFill>
              </a:rPr>
              <a:t> transformation </a:t>
            </a:r>
            <a:r>
              <a:rPr lang="fr-FR" sz="1200" b="1" dirty="0" err="1">
                <a:solidFill>
                  <a:prstClr val="black"/>
                </a:solidFill>
                <a:latin typeface="Courier" pitchFamily="49" charset="0"/>
              </a:rPr>
              <a:t>accept</a:t>
            </a:r>
            <a:endParaRPr lang="fr-FR" sz="1200" b="1" dirty="0">
              <a:solidFill>
                <a:prstClr val="black"/>
              </a:solidFill>
              <a:latin typeface="Courier" pitchFamily="49" charset="0"/>
            </a:endParaRPr>
          </a:p>
        </p:txBody>
      </p:sp>
      <p:sp>
        <p:nvSpPr>
          <p:cNvPr id="39" name="Ellipse 38"/>
          <p:cNvSpPr/>
          <p:nvPr/>
        </p:nvSpPr>
        <p:spPr>
          <a:xfrm>
            <a:off x="7216435" y="1756190"/>
            <a:ext cx="504000" cy="504000"/>
          </a:xfrm>
          <a:prstGeom prst="ellipse">
            <a:avLst/>
          </a:prstGeom>
          <a:noFill/>
          <a:ln w="285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Ellipse 39"/>
          <p:cNvSpPr/>
          <p:nvPr/>
        </p:nvSpPr>
        <p:spPr>
          <a:xfrm>
            <a:off x="7378435" y="1930363"/>
            <a:ext cx="180000" cy="180000"/>
          </a:xfrm>
          <a:prstGeom prst="ellipse">
            <a:avLst/>
          </a:prstGeom>
          <a:solidFill>
            <a:srgbClr val="C00000"/>
          </a:solidFill>
          <a:ln w="285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Ellipse 40"/>
          <p:cNvSpPr/>
          <p:nvPr/>
        </p:nvSpPr>
        <p:spPr>
          <a:xfrm>
            <a:off x="8301399" y="1787618"/>
            <a:ext cx="468000" cy="468000"/>
          </a:xfrm>
          <a:prstGeom prst="ellipse">
            <a:avLst/>
          </a:prstGeom>
          <a:noFill/>
          <a:ln w="60325" cmpd="thickThin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42" name="Connecteur droit avec flèche 41"/>
          <p:cNvCxnSpPr/>
          <p:nvPr/>
        </p:nvCxnSpPr>
        <p:spPr>
          <a:xfrm>
            <a:off x="7720435" y="2003634"/>
            <a:ext cx="576000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 w="sm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avec flèche 42"/>
          <p:cNvCxnSpPr/>
          <p:nvPr/>
        </p:nvCxnSpPr>
        <p:spPr>
          <a:xfrm>
            <a:off x="7001979" y="1624410"/>
            <a:ext cx="266918" cy="216024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2"/>
          <p:cNvCxnSpPr>
            <a:endCxn id="55" idx="1"/>
          </p:cNvCxnSpPr>
          <p:nvPr/>
        </p:nvCxnSpPr>
        <p:spPr>
          <a:xfrm flipV="1">
            <a:off x="2423592" y="3139804"/>
            <a:ext cx="954402" cy="401218"/>
          </a:xfrm>
          <a:prstGeom prst="lin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5" name="Rectangle à coins arrondis 54"/>
          <p:cNvSpPr/>
          <p:nvPr/>
        </p:nvSpPr>
        <p:spPr>
          <a:xfrm>
            <a:off x="3377994" y="2952604"/>
            <a:ext cx="1925918" cy="374400"/>
          </a:xfrm>
          <a:prstGeom prst="roundRect">
            <a:avLst>
              <a:gd name="adj" fmla="val 7345"/>
            </a:avLst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fr-FR" b="1" dirty="0" smtClean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DAPP</a:t>
            </a:r>
            <a:endParaRPr lang="en-GB" b="1" dirty="0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6" name="Rectangle à coins arrondis 55"/>
          <p:cNvSpPr/>
          <p:nvPr/>
        </p:nvSpPr>
        <p:spPr>
          <a:xfrm>
            <a:off x="3377994" y="3742824"/>
            <a:ext cx="1925918" cy="374400"/>
          </a:xfrm>
          <a:prstGeom prst="roundRect">
            <a:avLst>
              <a:gd name="adj" fmla="val 9641"/>
            </a:avLst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smtClean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:APP</a:t>
            </a:r>
            <a:endParaRPr lang="en-GB" b="1" dirty="0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7" name="Rectangle à coins arrondis 56"/>
          <p:cNvSpPr/>
          <p:nvPr/>
        </p:nvSpPr>
        <p:spPr>
          <a:xfrm>
            <a:off x="911425" y="3354326"/>
            <a:ext cx="1506980" cy="373896"/>
          </a:xfrm>
          <a:prstGeom prst="roundRect">
            <a:avLst>
              <a:gd name="adj" fmla="val 9619"/>
            </a:avLst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21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MOVE</a:t>
            </a:r>
            <a:endParaRPr lang="en-US" sz="2100" b="1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58" name="Straight Connector 2"/>
          <p:cNvCxnSpPr>
            <a:stCxn id="57" idx="3"/>
            <a:endCxn id="56" idx="1"/>
          </p:cNvCxnSpPr>
          <p:nvPr/>
        </p:nvCxnSpPr>
        <p:spPr>
          <a:xfrm>
            <a:off x="2418405" y="3541274"/>
            <a:ext cx="959589" cy="388750"/>
          </a:xfrm>
          <a:prstGeom prst="lin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3" name="Straight Connector 2"/>
          <p:cNvCxnSpPr>
            <a:endCxn id="64" idx="1"/>
          </p:cNvCxnSpPr>
          <p:nvPr/>
        </p:nvCxnSpPr>
        <p:spPr>
          <a:xfrm flipV="1">
            <a:off x="2485909" y="5005885"/>
            <a:ext cx="954402" cy="401218"/>
          </a:xfrm>
          <a:prstGeom prst="lin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64" name="Rectangle à coins arrondis 63"/>
          <p:cNvSpPr/>
          <p:nvPr/>
        </p:nvSpPr>
        <p:spPr>
          <a:xfrm>
            <a:off x="3440311" y="4818685"/>
            <a:ext cx="1863601" cy="374400"/>
          </a:xfrm>
          <a:prstGeom prst="roundRect">
            <a:avLst>
              <a:gd name="adj" fmla="val 8264"/>
            </a:avLst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fr-FR" b="1" dirty="0" smtClean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HIGHLIGHT</a:t>
            </a:r>
            <a:endParaRPr lang="en-GB" b="1" dirty="0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5" name="Rectangle à coins arrondis 64"/>
          <p:cNvSpPr/>
          <p:nvPr/>
        </p:nvSpPr>
        <p:spPr>
          <a:xfrm>
            <a:off x="3440311" y="5608905"/>
            <a:ext cx="1863601" cy="374400"/>
          </a:xfrm>
          <a:prstGeom prst="roundRect">
            <a:avLst>
              <a:gd name="adj" fmla="val 7345"/>
            </a:avLst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fr-FR" b="1" dirty="0" smtClean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SLIDE</a:t>
            </a:r>
            <a:endParaRPr lang="en-GB" b="1" dirty="0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6" name="Rectangle à coins arrondis 65"/>
          <p:cNvSpPr/>
          <p:nvPr/>
        </p:nvSpPr>
        <p:spPr>
          <a:xfrm>
            <a:off x="911426" y="5219477"/>
            <a:ext cx="1569520" cy="389428"/>
          </a:xfrm>
          <a:prstGeom prst="roundRect">
            <a:avLst>
              <a:gd name="adj" fmla="val 7329"/>
            </a:avLst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21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HSLIDE</a:t>
            </a:r>
            <a:endParaRPr lang="en-US" sz="2100" b="1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67" name="Straight Connector 2"/>
          <p:cNvCxnSpPr>
            <a:stCxn id="66" idx="3"/>
            <a:endCxn id="65" idx="1"/>
          </p:cNvCxnSpPr>
          <p:nvPr/>
        </p:nvCxnSpPr>
        <p:spPr>
          <a:xfrm>
            <a:off x="2480946" y="5414191"/>
            <a:ext cx="959365" cy="381914"/>
          </a:xfrm>
          <a:prstGeom prst="lin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70" name="Ellipse 69"/>
          <p:cNvSpPr/>
          <p:nvPr/>
        </p:nvSpPr>
        <p:spPr>
          <a:xfrm>
            <a:off x="6511100" y="3228261"/>
            <a:ext cx="842400" cy="842400"/>
          </a:xfrm>
          <a:prstGeom prst="ellipse">
            <a:avLst/>
          </a:prstGeom>
          <a:noFill/>
          <a:ln w="285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Ellipse 70"/>
          <p:cNvSpPr/>
          <p:nvPr/>
        </p:nvSpPr>
        <p:spPr>
          <a:xfrm>
            <a:off x="6806300" y="3512222"/>
            <a:ext cx="252000" cy="252000"/>
          </a:xfrm>
          <a:prstGeom prst="ellipse">
            <a:avLst/>
          </a:prstGeom>
          <a:solidFill>
            <a:srgbClr val="C00000"/>
          </a:solidFill>
          <a:ln w="285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Ellipse 71"/>
          <p:cNvSpPr/>
          <p:nvPr/>
        </p:nvSpPr>
        <p:spPr>
          <a:xfrm>
            <a:off x="9303431" y="3216680"/>
            <a:ext cx="842400" cy="843084"/>
          </a:xfrm>
          <a:prstGeom prst="ellipse">
            <a:avLst/>
          </a:prstGeom>
          <a:noFill/>
          <a:ln w="60325" cmpd="thickThin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73" name="Connecteur droit avec flèche 72"/>
          <p:cNvCxnSpPr/>
          <p:nvPr/>
        </p:nvCxnSpPr>
        <p:spPr>
          <a:xfrm flipV="1">
            <a:off x="7350520" y="3658257"/>
            <a:ext cx="1957121" cy="0"/>
          </a:xfrm>
          <a:prstGeom prst="straightConnector1">
            <a:avLst/>
          </a:prstGeom>
          <a:ln w="57150">
            <a:solidFill>
              <a:schemeClr val="tx1"/>
            </a:solidFill>
            <a:tailEnd type="arrow" w="sm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Connecteur droit avec flèche 73"/>
          <p:cNvCxnSpPr/>
          <p:nvPr/>
        </p:nvCxnSpPr>
        <p:spPr>
          <a:xfrm>
            <a:off x="6377641" y="3124834"/>
            <a:ext cx="266918" cy="216024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Ellipse 36"/>
          <p:cNvSpPr/>
          <p:nvPr/>
        </p:nvSpPr>
        <p:spPr>
          <a:xfrm>
            <a:off x="9599861" y="3553292"/>
            <a:ext cx="252000" cy="252000"/>
          </a:xfrm>
          <a:prstGeom prst="ellipse">
            <a:avLst/>
          </a:prstGeom>
          <a:solidFill>
            <a:srgbClr val="C00000"/>
          </a:solidFill>
          <a:ln w="285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610516" y="1332963"/>
            <a:ext cx="10958092" cy="13267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5" name="Ellipse 34"/>
          <p:cNvSpPr/>
          <p:nvPr/>
        </p:nvSpPr>
        <p:spPr>
          <a:xfrm>
            <a:off x="6478454" y="5117775"/>
            <a:ext cx="842400" cy="842400"/>
          </a:xfrm>
          <a:prstGeom prst="ellipse">
            <a:avLst/>
          </a:prstGeom>
          <a:noFill/>
          <a:ln w="285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Ellipse 35"/>
          <p:cNvSpPr/>
          <p:nvPr/>
        </p:nvSpPr>
        <p:spPr>
          <a:xfrm>
            <a:off x="6773654" y="5401736"/>
            <a:ext cx="252000" cy="252000"/>
          </a:xfrm>
          <a:prstGeom prst="ellipse">
            <a:avLst/>
          </a:prstGeom>
          <a:solidFill>
            <a:srgbClr val="C00000"/>
          </a:solidFill>
          <a:ln w="285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Ellipse 43"/>
          <p:cNvSpPr/>
          <p:nvPr/>
        </p:nvSpPr>
        <p:spPr>
          <a:xfrm>
            <a:off x="9270785" y="5106194"/>
            <a:ext cx="842400" cy="843084"/>
          </a:xfrm>
          <a:prstGeom prst="ellipse">
            <a:avLst/>
          </a:prstGeom>
          <a:noFill/>
          <a:ln w="60325" cmpd="thickThin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45" name="Connecteur droit avec flèche 44"/>
          <p:cNvCxnSpPr/>
          <p:nvPr/>
        </p:nvCxnSpPr>
        <p:spPr>
          <a:xfrm flipV="1">
            <a:off x="7317874" y="5547771"/>
            <a:ext cx="1957121" cy="0"/>
          </a:xfrm>
          <a:prstGeom prst="straightConnector1">
            <a:avLst/>
          </a:prstGeom>
          <a:ln w="57150">
            <a:solidFill>
              <a:schemeClr val="tx1"/>
            </a:solidFill>
            <a:tailEnd type="arrow" w="sm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Connecteur droit avec flèche 45"/>
          <p:cNvCxnSpPr/>
          <p:nvPr/>
        </p:nvCxnSpPr>
        <p:spPr>
          <a:xfrm>
            <a:off x="6344995" y="5014348"/>
            <a:ext cx="266918" cy="216024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2001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1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7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7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7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7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000"/>
                            </p:stCondLst>
                            <p:childTnLst>
                              <p:par>
                                <p:cTn id="77" presetID="7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8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9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3000"/>
                            </p:stCondLst>
                            <p:childTnLst>
                              <p:par>
                                <p:cTn id="81" presetID="63" presetClass="path" presetSubtype="0" accel="50000" decel="50000" fill="hold" grpId="2" nodeType="after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4.58333E-6 1.48148E-6 L 0.22838 0.00301 " pathEditMode="relative" rAng="0" ptsTypes="AA">
                                      <p:cBhvr>
                                        <p:cTn id="82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419" y="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56" grpId="0" animBg="1"/>
      <p:bldP spid="57" grpId="0" animBg="1"/>
      <p:bldP spid="64" grpId="0" animBg="1"/>
      <p:bldP spid="65" grpId="0" animBg="1"/>
      <p:bldP spid="66" grpId="0" animBg="1"/>
      <p:bldP spid="70" grpId="0" animBg="1"/>
      <p:bldP spid="71" grpId="0" animBg="1"/>
      <p:bldP spid="71" grpId="1" animBg="1"/>
      <p:bldP spid="72" grpId="0" animBg="1"/>
      <p:bldP spid="37" grpId="0" animBg="1"/>
      <p:bldP spid="35" grpId="0" animBg="1"/>
      <p:bldP spid="36" grpId="0" animBg="1"/>
      <p:bldP spid="36" grpId="1" animBg="1"/>
      <p:bldP spid="36" grpId="2" animBg="1"/>
      <p:bldP spid="4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569720" y="310201"/>
            <a:ext cx="9062784" cy="790787"/>
          </a:xfrm>
        </p:spPr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UA Scheduling</a:t>
            </a:r>
            <a:endParaRPr lang="en-GB" sz="40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solidFill>
                  <a:prstClr val="white"/>
                </a:solidFill>
                <a:latin typeface="Calibri"/>
              </a:rPr>
              <a:t>22</a:t>
            </a: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" name="Rectangle 4"/>
          <p:cNvSpPr>
            <a:spLocks noChangeAspect="1"/>
          </p:cNvSpPr>
          <p:nvPr/>
        </p:nvSpPr>
        <p:spPr>
          <a:xfrm>
            <a:off x="2257814" y="2335804"/>
            <a:ext cx="468000" cy="40892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AU1</a:t>
            </a:r>
            <a:endParaRPr lang="en-GB" sz="1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257814" y="1972279"/>
            <a:ext cx="468000" cy="300298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3" name="Straight Connector 3"/>
          <p:cNvCxnSpPr/>
          <p:nvPr/>
        </p:nvCxnSpPr>
        <p:spPr>
          <a:xfrm flipH="1">
            <a:off x="1971757" y="1988840"/>
            <a:ext cx="0" cy="3528000"/>
          </a:xfrm>
          <a:prstGeom prst="line">
            <a:avLst/>
          </a:prstGeom>
          <a:ln w="63500">
            <a:solidFill>
              <a:schemeClr val="tx1"/>
            </a:solidFill>
            <a:prstDash val="dash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>
            <a:spLocks noChangeAspect="1"/>
          </p:cNvSpPr>
          <p:nvPr/>
        </p:nvSpPr>
        <p:spPr>
          <a:xfrm>
            <a:off x="2263516" y="4016246"/>
            <a:ext cx="468000" cy="298296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Ins="0" rtlCol="0" anchor="ctr"/>
          <a:lstStyle/>
          <a:p>
            <a:pPr algn="ctr"/>
            <a:r>
              <a:rPr lang="fr-FR" sz="12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AU2</a:t>
            </a:r>
            <a:endParaRPr lang="en-GB" sz="1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263352" y="980728"/>
            <a:ext cx="596798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lnSpc>
                <a:spcPct val="300000"/>
              </a:lnSpc>
              <a:buFont typeface="Wingdings" panose="05000000000000000000" pitchFamily="2" charset="2"/>
              <a:buChar char="§"/>
            </a:pPr>
            <a:r>
              <a:rPr lang="en-US" dirty="0" smtClean="0"/>
              <a:t>Embedding </a:t>
            </a:r>
            <a:r>
              <a:rPr lang="en-US" dirty="0"/>
              <a:t>the scheduling inside the </a:t>
            </a:r>
            <a:r>
              <a:rPr lang="en-US" dirty="0" smtClean="0"/>
              <a:t>UAs</a:t>
            </a:r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6101112" y="980728"/>
            <a:ext cx="596798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lnSpc>
                <a:spcPct val="300000"/>
              </a:lnSpc>
              <a:buFont typeface="Wingdings" panose="05000000000000000000" pitchFamily="2" charset="2"/>
              <a:buChar char="§"/>
            </a:pPr>
            <a:r>
              <a:rPr lang="en-US" dirty="0" smtClean="0"/>
              <a:t>Define </a:t>
            </a:r>
            <a:r>
              <a:rPr lang="en-US" dirty="0" err="1"/>
              <a:t>combinators</a:t>
            </a:r>
            <a:r>
              <a:rPr lang="en-US" dirty="0"/>
              <a:t> outside of UAs </a:t>
            </a:r>
          </a:p>
        </p:txBody>
      </p:sp>
      <p:sp>
        <p:nvSpPr>
          <p:cNvPr id="39" name="Rectangle 38"/>
          <p:cNvSpPr/>
          <p:nvPr/>
        </p:nvSpPr>
        <p:spPr>
          <a:xfrm>
            <a:off x="2271035" y="3660358"/>
            <a:ext cx="468000" cy="300298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2271035" y="2789357"/>
            <a:ext cx="468000" cy="300298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2250076" y="4370132"/>
            <a:ext cx="468000" cy="300298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2" name="ZoneTexte 41"/>
          <p:cNvSpPr txBox="1"/>
          <p:nvPr/>
        </p:nvSpPr>
        <p:spPr>
          <a:xfrm>
            <a:off x="2288687" y="5003304"/>
            <a:ext cx="609935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" dirty="0" smtClean="0"/>
              <a:t>●●</a:t>
            </a:r>
            <a:r>
              <a:rPr lang="en-US" sz="400" dirty="0"/>
              <a:t> </a:t>
            </a:r>
            <a:r>
              <a:rPr lang="en-US" sz="400" dirty="0" smtClean="0"/>
              <a:t>●</a:t>
            </a:r>
            <a:endParaRPr lang="en-US" sz="400" dirty="0"/>
          </a:p>
        </p:txBody>
      </p:sp>
      <p:sp>
        <p:nvSpPr>
          <p:cNvPr id="43" name="Rectangle 42"/>
          <p:cNvSpPr/>
          <p:nvPr/>
        </p:nvSpPr>
        <p:spPr>
          <a:xfrm>
            <a:off x="2777520" y="2744935"/>
            <a:ext cx="7361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POST</a:t>
            </a:r>
            <a:endParaRPr lang="en-GB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2788597" y="1928611"/>
            <a:ext cx="5982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PRE</a:t>
            </a:r>
            <a:endParaRPr lang="en-GB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2777520" y="4366719"/>
            <a:ext cx="7361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POST</a:t>
            </a:r>
            <a:endParaRPr lang="en-GB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2777520" y="3609021"/>
            <a:ext cx="5982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PRE</a:t>
            </a:r>
            <a:endParaRPr lang="en-GB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48" name="Straight Connector 3"/>
          <p:cNvCxnSpPr/>
          <p:nvPr/>
        </p:nvCxnSpPr>
        <p:spPr>
          <a:xfrm flipH="1">
            <a:off x="6231337" y="1614336"/>
            <a:ext cx="14003" cy="3048092"/>
          </a:xfrm>
          <a:prstGeom prst="line">
            <a:avLst/>
          </a:prstGeom>
          <a:ln w="63500">
            <a:solidFill>
              <a:schemeClr val="tx1"/>
            </a:solidFill>
            <a:prstDash val="solid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/>
          <p:cNvSpPr>
            <a:spLocks noChangeAspect="1"/>
          </p:cNvSpPr>
          <p:nvPr/>
        </p:nvSpPr>
        <p:spPr>
          <a:xfrm>
            <a:off x="6491160" y="2384890"/>
            <a:ext cx="1595438" cy="6120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HIGHLIGHT</a:t>
            </a:r>
            <a:endParaRPr lang="en-GB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0" name="Rectangle 49"/>
          <p:cNvSpPr>
            <a:spLocks noChangeAspect="1"/>
          </p:cNvSpPr>
          <p:nvPr/>
        </p:nvSpPr>
        <p:spPr>
          <a:xfrm>
            <a:off x="9133269" y="2528921"/>
            <a:ext cx="508328" cy="32400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en-GB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1" name="Rectangle 50"/>
          <p:cNvSpPr>
            <a:spLocks noChangeAspect="1"/>
          </p:cNvSpPr>
          <p:nvPr/>
        </p:nvSpPr>
        <p:spPr>
          <a:xfrm>
            <a:off x="10728707" y="2384890"/>
            <a:ext cx="1094570" cy="6120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SLIDE</a:t>
            </a:r>
            <a:endParaRPr lang="en-GB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53" name="Connecteur droit 52"/>
          <p:cNvCxnSpPr/>
          <p:nvPr/>
        </p:nvCxnSpPr>
        <p:spPr>
          <a:xfrm>
            <a:off x="8086598" y="2690921"/>
            <a:ext cx="1046671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Connecteur droit 53"/>
          <p:cNvCxnSpPr/>
          <p:nvPr/>
        </p:nvCxnSpPr>
        <p:spPr>
          <a:xfrm>
            <a:off x="9641597" y="2690921"/>
            <a:ext cx="1087110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à coins arrondis 6"/>
          <p:cNvSpPr/>
          <p:nvPr/>
        </p:nvSpPr>
        <p:spPr>
          <a:xfrm>
            <a:off x="6384032" y="2186754"/>
            <a:ext cx="5544616" cy="1026221"/>
          </a:xfrm>
          <a:prstGeom prst="roundRect">
            <a:avLst>
              <a:gd name="adj" fmla="val 12194"/>
            </a:avLst>
          </a:prstGeom>
          <a:noFill/>
          <a:ln w="12700">
            <a:solidFill>
              <a:schemeClr val="tx1"/>
            </a:solidFill>
            <a:prstDash val="sys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  <a:latin typeface="CMR9"/>
            </a:endParaRPr>
          </a:p>
        </p:txBody>
      </p:sp>
      <p:sp>
        <p:nvSpPr>
          <p:cNvPr id="120" name="Rectangle à coins arrondis 119"/>
          <p:cNvSpPr/>
          <p:nvPr/>
        </p:nvSpPr>
        <p:spPr>
          <a:xfrm>
            <a:off x="6300555" y="1880874"/>
            <a:ext cx="1106472" cy="360000"/>
          </a:xfrm>
          <a:prstGeom prst="roundRect">
            <a:avLst>
              <a:gd name="adj" fmla="val 7329"/>
            </a:avLst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fr-BE" sz="1800" b="1" dirty="0" smtClean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HSLIDE</a:t>
            </a:r>
            <a:endParaRPr lang="en-US" sz="1800" b="1" baseline="-25000" dirty="0">
              <a:solidFill>
                <a:schemeClr val="accent6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74" name=" 3"/>
          <p:cNvSpPr/>
          <p:nvPr/>
        </p:nvSpPr>
        <p:spPr>
          <a:xfrm>
            <a:off x="6888088" y="3820810"/>
            <a:ext cx="432048" cy="432048"/>
          </a:xfrm>
          <a:prstGeom prst="gear9">
            <a:avLst/>
          </a:prstGeom>
          <a:solidFill>
            <a:srgbClr val="637052">
              <a:lumMod val="40000"/>
              <a:lumOff val="60000"/>
            </a:srgbClr>
          </a:solidFill>
          <a:ln>
            <a:noFill/>
          </a:ln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p:spPr>
      </p:sp>
      <p:sp>
        <p:nvSpPr>
          <p:cNvPr id="175" name=" 3"/>
          <p:cNvSpPr/>
          <p:nvPr/>
        </p:nvSpPr>
        <p:spPr>
          <a:xfrm>
            <a:off x="6600056" y="3676794"/>
            <a:ext cx="360040" cy="359623"/>
          </a:xfrm>
          <a:prstGeom prst="gear9">
            <a:avLst/>
          </a:prstGeom>
          <a:solidFill>
            <a:srgbClr val="637052">
              <a:lumMod val="40000"/>
              <a:lumOff val="60000"/>
            </a:srgbClr>
          </a:solidFill>
          <a:ln>
            <a:noFill/>
          </a:ln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p:spPr>
      </p:sp>
      <p:sp>
        <p:nvSpPr>
          <p:cNvPr id="176" name=" 3"/>
          <p:cNvSpPr/>
          <p:nvPr/>
        </p:nvSpPr>
        <p:spPr>
          <a:xfrm>
            <a:off x="6888088" y="3532778"/>
            <a:ext cx="324983" cy="335774"/>
          </a:xfrm>
          <a:prstGeom prst="gear9">
            <a:avLst/>
          </a:prstGeom>
          <a:solidFill>
            <a:srgbClr val="637052">
              <a:lumMod val="40000"/>
              <a:lumOff val="60000"/>
            </a:srgbClr>
          </a:solidFill>
          <a:ln>
            <a:noFill/>
          </a:ln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p:spPr>
      </p:sp>
      <p:sp>
        <p:nvSpPr>
          <p:cNvPr id="177" name="Rectangle à coins arrondis 176"/>
          <p:cNvSpPr/>
          <p:nvPr/>
        </p:nvSpPr>
        <p:spPr>
          <a:xfrm>
            <a:off x="7511345" y="3679419"/>
            <a:ext cx="684000" cy="360000"/>
          </a:xfrm>
          <a:prstGeom prst="roundRect">
            <a:avLst>
              <a:gd name="adj" fmla="val 7329"/>
            </a:avLst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fr-BE" sz="12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HSLIDE</a:t>
            </a:r>
            <a:endParaRPr lang="en-US" sz="1200" b="1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78" name="Rectangle 177"/>
          <p:cNvSpPr>
            <a:spLocks noChangeAspect="1"/>
          </p:cNvSpPr>
          <p:nvPr/>
        </p:nvSpPr>
        <p:spPr>
          <a:xfrm>
            <a:off x="8449589" y="3755572"/>
            <a:ext cx="360000" cy="229458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en-GB" sz="18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79" name="Connecteur droit 178"/>
          <p:cNvCxnSpPr>
            <a:endCxn id="178" idx="1"/>
          </p:cNvCxnSpPr>
          <p:nvPr/>
        </p:nvCxnSpPr>
        <p:spPr>
          <a:xfrm>
            <a:off x="8184232" y="3862340"/>
            <a:ext cx="265357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0" name="Connecteur droit 179"/>
          <p:cNvCxnSpPr/>
          <p:nvPr/>
        </p:nvCxnSpPr>
        <p:spPr>
          <a:xfrm>
            <a:off x="8809589" y="3860016"/>
            <a:ext cx="265357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1" name="Connecteur droit 180"/>
          <p:cNvCxnSpPr/>
          <p:nvPr/>
        </p:nvCxnSpPr>
        <p:spPr>
          <a:xfrm>
            <a:off x="9708080" y="3856605"/>
            <a:ext cx="265357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2" name="Rectangle 181"/>
          <p:cNvSpPr>
            <a:spLocks noChangeAspect="1"/>
          </p:cNvSpPr>
          <p:nvPr/>
        </p:nvSpPr>
        <p:spPr>
          <a:xfrm>
            <a:off x="9984432" y="3672230"/>
            <a:ext cx="360000" cy="229458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endParaRPr lang="en-GB" sz="24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83" name="Rectangle 182"/>
          <p:cNvSpPr>
            <a:spLocks noChangeAspect="1"/>
          </p:cNvSpPr>
          <p:nvPr/>
        </p:nvSpPr>
        <p:spPr>
          <a:xfrm>
            <a:off x="10566790" y="3761784"/>
            <a:ext cx="360000" cy="229458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en-GB" sz="18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84" name="Connecteur droit 183"/>
          <p:cNvCxnSpPr>
            <a:endCxn id="183" idx="1"/>
          </p:cNvCxnSpPr>
          <p:nvPr/>
        </p:nvCxnSpPr>
        <p:spPr>
          <a:xfrm>
            <a:off x="10301433" y="3868552"/>
            <a:ext cx="265357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5" name="Connecteur droit 184"/>
          <p:cNvCxnSpPr/>
          <p:nvPr/>
        </p:nvCxnSpPr>
        <p:spPr>
          <a:xfrm>
            <a:off x="10926790" y="3868552"/>
            <a:ext cx="265357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6" name="Rectangle à coins arrondis 185"/>
          <p:cNvSpPr/>
          <p:nvPr/>
        </p:nvSpPr>
        <p:spPr>
          <a:xfrm>
            <a:off x="9031947" y="3680367"/>
            <a:ext cx="684000" cy="360000"/>
          </a:xfrm>
          <a:prstGeom prst="roundRect">
            <a:avLst>
              <a:gd name="adj" fmla="val 7329"/>
            </a:avLst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fr-BE" sz="12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HSLIDE</a:t>
            </a:r>
            <a:endParaRPr lang="en-US" sz="1200" b="1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87" name="Rectangle à coins arrondis 186"/>
          <p:cNvSpPr/>
          <p:nvPr/>
        </p:nvSpPr>
        <p:spPr>
          <a:xfrm>
            <a:off x="11149904" y="3687842"/>
            <a:ext cx="684000" cy="360000"/>
          </a:xfrm>
          <a:prstGeom prst="roundRect">
            <a:avLst>
              <a:gd name="adj" fmla="val 7329"/>
            </a:avLst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fr-BE" sz="12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HSLIDE</a:t>
            </a:r>
            <a:endParaRPr lang="en-US" sz="1200" b="1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88" name="Rectangle 187"/>
          <p:cNvSpPr/>
          <p:nvPr/>
        </p:nvSpPr>
        <p:spPr>
          <a:xfrm>
            <a:off x="7489133" y="4561421"/>
            <a:ext cx="2880320" cy="173881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9" name="Rectangle 188"/>
          <p:cNvSpPr/>
          <p:nvPr/>
        </p:nvSpPr>
        <p:spPr>
          <a:xfrm>
            <a:off x="7489133" y="4570298"/>
            <a:ext cx="504000" cy="180000"/>
          </a:xfrm>
          <a:prstGeom prst="rect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800" dirty="0" err="1" smtClean="0">
                <a:solidFill>
                  <a:schemeClr val="tx1"/>
                </a:solidFill>
              </a:rPr>
              <a:t>abc</a:t>
            </a:r>
            <a:endParaRPr lang="en-GB" sz="1800" dirty="0">
              <a:solidFill>
                <a:schemeClr val="tx1"/>
              </a:solidFill>
            </a:endParaRPr>
          </a:p>
        </p:txBody>
      </p:sp>
      <p:sp>
        <p:nvSpPr>
          <p:cNvPr id="190" name="Ellipse 189"/>
          <p:cNvSpPr/>
          <p:nvPr/>
        </p:nvSpPr>
        <p:spPr>
          <a:xfrm>
            <a:off x="8135637" y="4932557"/>
            <a:ext cx="504000" cy="504000"/>
          </a:xfrm>
          <a:prstGeom prst="ellipse">
            <a:avLst/>
          </a:prstGeom>
          <a:noFill/>
          <a:ln w="285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Ellipse 190"/>
          <p:cNvSpPr/>
          <p:nvPr/>
        </p:nvSpPr>
        <p:spPr>
          <a:xfrm>
            <a:off x="9721437" y="4912899"/>
            <a:ext cx="504000" cy="504000"/>
          </a:xfrm>
          <a:prstGeom prst="ellipse">
            <a:avLst/>
          </a:prstGeom>
          <a:noFill/>
          <a:ln w="285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2" name="Ellipse 191"/>
          <p:cNvSpPr/>
          <p:nvPr/>
        </p:nvSpPr>
        <p:spPr>
          <a:xfrm>
            <a:off x="9764536" y="5772187"/>
            <a:ext cx="468000" cy="468000"/>
          </a:xfrm>
          <a:prstGeom prst="ellipse">
            <a:avLst/>
          </a:prstGeom>
          <a:noFill/>
          <a:ln w="60325" cmpd="thickThin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3" name="Rectangle 192"/>
          <p:cNvSpPr/>
          <p:nvPr/>
        </p:nvSpPr>
        <p:spPr>
          <a:xfrm>
            <a:off x="7664906" y="5879111"/>
            <a:ext cx="322131" cy="252000"/>
          </a:xfrm>
          <a:prstGeom prst="rect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800" dirty="0" smtClean="0">
                <a:solidFill>
                  <a:schemeClr val="tx1"/>
                </a:solidFill>
              </a:rPr>
              <a:t>a</a:t>
            </a:r>
            <a:endParaRPr lang="en-GB" sz="1800" dirty="0">
              <a:solidFill>
                <a:schemeClr val="tx1"/>
              </a:solidFill>
            </a:endParaRPr>
          </a:p>
        </p:txBody>
      </p:sp>
      <p:sp>
        <p:nvSpPr>
          <p:cNvPr id="194" name="Rectangle 193"/>
          <p:cNvSpPr/>
          <p:nvPr/>
        </p:nvSpPr>
        <p:spPr>
          <a:xfrm>
            <a:off x="7994721" y="5879111"/>
            <a:ext cx="360000" cy="252000"/>
          </a:xfrm>
          <a:prstGeom prst="rect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800" dirty="0" smtClean="0">
                <a:solidFill>
                  <a:schemeClr val="tx1"/>
                </a:solidFill>
              </a:rPr>
              <a:t>b</a:t>
            </a:r>
            <a:endParaRPr lang="en-GB" sz="1800" dirty="0">
              <a:solidFill>
                <a:schemeClr val="tx1"/>
              </a:solidFill>
            </a:endParaRPr>
          </a:p>
        </p:txBody>
      </p:sp>
      <p:sp>
        <p:nvSpPr>
          <p:cNvPr id="195" name="Rectangle 194"/>
          <p:cNvSpPr/>
          <p:nvPr/>
        </p:nvSpPr>
        <p:spPr>
          <a:xfrm>
            <a:off x="8354721" y="5880187"/>
            <a:ext cx="360000" cy="252000"/>
          </a:xfrm>
          <a:prstGeom prst="rect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800" dirty="0" smtClean="0">
                <a:solidFill>
                  <a:schemeClr val="tx1"/>
                </a:solidFill>
              </a:rPr>
              <a:t>a</a:t>
            </a:r>
            <a:endParaRPr lang="en-GB" sz="1800" dirty="0">
              <a:solidFill>
                <a:schemeClr val="tx1"/>
              </a:solidFill>
            </a:endParaRPr>
          </a:p>
        </p:txBody>
      </p:sp>
      <p:sp>
        <p:nvSpPr>
          <p:cNvPr id="196" name="Rectangle 195"/>
          <p:cNvSpPr/>
          <p:nvPr/>
        </p:nvSpPr>
        <p:spPr>
          <a:xfrm>
            <a:off x="8714721" y="5880187"/>
            <a:ext cx="360000" cy="252000"/>
          </a:xfrm>
          <a:prstGeom prst="rect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800" dirty="0" smtClean="0">
                <a:solidFill>
                  <a:schemeClr val="tx1"/>
                </a:solidFill>
              </a:rPr>
              <a:t>b</a:t>
            </a:r>
            <a:endParaRPr lang="en-GB" sz="1800" dirty="0">
              <a:solidFill>
                <a:schemeClr val="tx1"/>
              </a:solidFill>
            </a:endParaRPr>
          </a:p>
        </p:txBody>
      </p:sp>
      <p:sp>
        <p:nvSpPr>
          <p:cNvPr id="197" name="Rectangle 196"/>
          <p:cNvSpPr/>
          <p:nvPr/>
        </p:nvSpPr>
        <p:spPr>
          <a:xfrm>
            <a:off x="9074721" y="5880187"/>
            <a:ext cx="360000" cy="252000"/>
          </a:xfrm>
          <a:prstGeom prst="rect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800" dirty="0" smtClean="0">
                <a:solidFill>
                  <a:schemeClr val="tx1"/>
                </a:solidFill>
              </a:rPr>
              <a:t>a</a:t>
            </a:r>
            <a:endParaRPr lang="en-GB" sz="1800" dirty="0">
              <a:solidFill>
                <a:schemeClr val="tx1"/>
              </a:solidFill>
            </a:endParaRPr>
          </a:p>
        </p:txBody>
      </p:sp>
      <p:cxnSp>
        <p:nvCxnSpPr>
          <p:cNvPr id="198" name="Connecteur droit avec flèche 197"/>
          <p:cNvCxnSpPr/>
          <p:nvPr/>
        </p:nvCxnSpPr>
        <p:spPr>
          <a:xfrm>
            <a:off x="10009413" y="5408900"/>
            <a:ext cx="0" cy="360000"/>
          </a:xfrm>
          <a:prstGeom prst="straightConnector1">
            <a:avLst/>
          </a:prstGeom>
          <a:ln w="19050">
            <a:solidFill>
              <a:schemeClr val="tx1"/>
            </a:solidFill>
            <a:tailEnd type="arrow" w="sm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9" name="ZoneTexte 198"/>
          <p:cNvSpPr txBox="1"/>
          <p:nvPr/>
        </p:nvSpPr>
        <p:spPr>
          <a:xfrm>
            <a:off x="9434721" y="4725703"/>
            <a:ext cx="2160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/>
              <a:t>a</a:t>
            </a:r>
            <a:endParaRPr lang="en-US" sz="1200" dirty="0"/>
          </a:p>
        </p:txBody>
      </p:sp>
      <p:sp>
        <p:nvSpPr>
          <p:cNvPr id="200" name="ZoneTexte 199"/>
          <p:cNvSpPr txBox="1"/>
          <p:nvPr/>
        </p:nvSpPr>
        <p:spPr>
          <a:xfrm>
            <a:off x="8672091" y="5196730"/>
            <a:ext cx="2160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/>
              <a:t>b</a:t>
            </a:r>
            <a:endParaRPr lang="en-US" sz="1200" dirty="0"/>
          </a:p>
        </p:txBody>
      </p:sp>
      <p:sp>
        <p:nvSpPr>
          <p:cNvPr id="201" name="ZoneTexte 200"/>
          <p:cNvSpPr txBox="1"/>
          <p:nvPr/>
        </p:nvSpPr>
        <p:spPr>
          <a:xfrm>
            <a:off x="9976959" y="5521925"/>
            <a:ext cx="2160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/>
              <a:t>c</a:t>
            </a:r>
            <a:endParaRPr lang="en-US" sz="1200" dirty="0"/>
          </a:p>
        </p:txBody>
      </p:sp>
      <p:sp>
        <p:nvSpPr>
          <p:cNvPr id="202" name="Ellipse 201"/>
          <p:cNvSpPr/>
          <p:nvPr/>
        </p:nvSpPr>
        <p:spPr>
          <a:xfrm>
            <a:off x="8294380" y="5085828"/>
            <a:ext cx="180000" cy="180000"/>
          </a:xfrm>
          <a:prstGeom prst="ellipse">
            <a:avLst/>
          </a:prstGeom>
          <a:solidFill>
            <a:srgbClr val="C00000"/>
          </a:solidFill>
          <a:ln w="285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3" name="Connecteur droit avec flèche 202"/>
          <p:cNvCxnSpPr/>
          <p:nvPr/>
        </p:nvCxnSpPr>
        <p:spPr>
          <a:xfrm>
            <a:off x="8576352" y="5005807"/>
            <a:ext cx="1198708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 w="sm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4" name="Connecteur droit avec flèche 203"/>
          <p:cNvCxnSpPr/>
          <p:nvPr/>
        </p:nvCxnSpPr>
        <p:spPr>
          <a:xfrm flipH="1" flipV="1">
            <a:off x="8626971" y="5257263"/>
            <a:ext cx="1116000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 w="sm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5" name="Connecteur droit avec flèche 204"/>
          <p:cNvCxnSpPr/>
          <p:nvPr/>
        </p:nvCxnSpPr>
        <p:spPr>
          <a:xfrm>
            <a:off x="10019937" y="5408341"/>
            <a:ext cx="0" cy="360000"/>
          </a:xfrm>
          <a:prstGeom prst="straightConnector1">
            <a:avLst/>
          </a:prstGeom>
          <a:ln w="19050">
            <a:solidFill>
              <a:schemeClr val="tx1"/>
            </a:solidFill>
            <a:tailEnd type="arrow" w="sm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6" name="Ellipse 205"/>
          <p:cNvSpPr/>
          <p:nvPr/>
        </p:nvSpPr>
        <p:spPr>
          <a:xfrm>
            <a:off x="9901597" y="5087071"/>
            <a:ext cx="180000" cy="180000"/>
          </a:xfrm>
          <a:prstGeom prst="ellipse">
            <a:avLst/>
          </a:prstGeom>
          <a:solidFill>
            <a:srgbClr val="C00000"/>
          </a:solidFill>
          <a:ln w="285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" name="Rectangle 206"/>
          <p:cNvSpPr/>
          <p:nvPr/>
        </p:nvSpPr>
        <p:spPr>
          <a:xfrm>
            <a:off x="7673030" y="5879111"/>
            <a:ext cx="322131" cy="252000"/>
          </a:xfrm>
          <a:prstGeom prst="rect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GB" sz="1800" dirty="0">
              <a:solidFill>
                <a:schemeClr val="tx1"/>
              </a:solidFill>
            </a:endParaRPr>
          </a:p>
        </p:txBody>
      </p:sp>
      <p:sp>
        <p:nvSpPr>
          <p:cNvPr id="208" name="ZoneTexte 207"/>
          <p:cNvSpPr txBox="1"/>
          <p:nvPr/>
        </p:nvSpPr>
        <p:spPr>
          <a:xfrm>
            <a:off x="9445245" y="4725144"/>
            <a:ext cx="2160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/>
              <a:t>a</a:t>
            </a:r>
            <a:endParaRPr lang="en-US" sz="1200" dirty="0"/>
          </a:p>
        </p:txBody>
      </p:sp>
      <p:sp>
        <p:nvSpPr>
          <p:cNvPr id="209" name="ZoneTexte 208"/>
          <p:cNvSpPr txBox="1"/>
          <p:nvPr/>
        </p:nvSpPr>
        <p:spPr>
          <a:xfrm>
            <a:off x="8682615" y="5196171"/>
            <a:ext cx="2160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/>
              <a:t>b</a:t>
            </a:r>
            <a:endParaRPr lang="en-US" sz="1200" dirty="0"/>
          </a:p>
        </p:txBody>
      </p:sp>
      <p:sp>
        <p:nvSpPr>
          <p:cNvPr id="210" name="ZoneTexte 209"/>
          <p:cNvSpPr txBox="1"/>
          <p:nvPr/>
        </p:nvSpPr>
        <p:spPr>
          <a:xfrm>
            <a:off x="9987483" y="5521366"/>
            <a:ext cx="2160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/>
              <a:t>c</a:t>
            </a:r>
            <a:endParaRPr lang="en-US" sz="1200" dirty="0"/>
          </a:p>
        </p:txBody>
      </p:sp>
      <p:sp>
        <p:nvSpPr>
          <p:cNvPr id="211" name="Ellipse 210"/>
          <p:cNvSpPr/>
          <p:nvPr/>
        </p:nvSpPr>
        <p:spPr>
          <a:xfrm>
            <a:off x="9895428" y="5085828"/>
            <a:ext cx="180000" cy="180000"/>
          </a:xfrm>
          <a:prstGeom prst="ellipse">
            <a:avLst/>
          </a:prstGeom>
          <a:solidFill>
            <a:srgbClr val="C00000"/>
          </a:solidFill>
          <a:ln w="285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2" name="Connecteur droit avec flèche 211"/>
          <p:cNvCxnSpPr/>
          <p:nvPr/>
        </p:nvCxnSpPr>
        <p:spPr>
          <a:xfrm flipH="1">
            <a:off x="8622634" y="5257263"/>
            <a:ext cx="1152426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 w="sm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3" name="Ellipse 212"/>
          <p:cNvSpPr/>
          <p:nvPr/>
        </p:nvSpPr>
        <p:spPr>
          <a:xfrm>
            <a:off x="8294380" y="5085828"/>
            <a:ext cx="180000" cy="180000"/>
          </a:xfrm>
          <a:prstGeom prst="ellipse">
            <a:avLst/>
          </a:prstGeom>
          <a:solidFill>
            <a:srgbClr val="C00000"/>
          </a:solidFill>
          <a:ln w="285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" name="Rectangle 213"/>
          <p:cNvSpPr/>
          <p:nvPr/>
        </p:nvSpPr>
        <p:spPr>
          <a:xfrm>
            <a:off x="7990687" y="5879111"/>
            <a:ext cx="368069" cy="252000"/>
          </a:xfrm>
          <a:prstGeom prst="rect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GB" sz="1800" dirty="0">
              <a:solidFill>
                <a:schemeClr val="tx1"/>
              </a:solidFill>
            </a:endParaRPr>
          </a:p>
        </p:txBody>
      </p:sp>
      <p:sp>
        <p:nvSpPr>
          <p:cNvPr id="215" name="Ellipse 214"/>
          <p:cNvSpPr/>
          <p:nvPr/>
        </p:nvSpPr>
        <p:spPr>
          <a:xfrm>
            <a:off x="8290266" y="5085828"/>
            <a:ext cx="180000" cy="180000"/>
          </a:xfrm>
          <a:prstGeom prst="ellipse">
            <a:avLst/>
          </a:prstGeom>
          <a:solidFill>
            <a:srgbClr val="C00000"/>
          </a:solidFill>
          <a:ln w="285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6" name="Connecteur droit avec flèche 215"/>
          <p:cNvCxnSpPr/>
          <p:nvPr/>
        </p:nvCxnSpPr>
        <p:spPr>
          <a:xfrm>
            <a:off x="8585571" y="4999986"/>
            <a:ext cx="1198800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 w="sm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7" name="Ellipse 216"/>
          <p:cNvSpPr/>
          <p:nvPr/>
        </p:nvSpPr>
        <p:spPr>
          <a:xfrm>
            <a:off x="9901597" y="5085828"/>
            <a:ext cx="180000" cy="180000"/>
          </a:xfrm>
          <a:prstGeom prst="ellipse">
            <a:avLst/>
          </a:prstGeom>
          <a:solidFill>
            <a:srgbClr val="C00000"/>
          </a:solidFill>
          <a:ln w="285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Rectangle 217"/>
          <p:cNvSpPr/>
          <p:nvPr/>
        </p:nvSpPr>
        <p:spPr>
          <a:xfrm>
            <a:off x="8349392" y="5879111"/>
            <a:ext cx="366254" cy="252000"/>
          </a:xfrm>
          <a:prstGeom prst="rect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GB" sz="1800" dirty="0">
              <a:solidFill>
                <a:schemeClr val="tx1"/>
              </a:solidFill>
            </a:endParaRPr>
          </a:p>
        </p:txBody>
      </p:sp>
      <p:sp>
        <p:nvSpPr>
          <p:cNvPr id="219" name="Ellipse 218"/>
          <p:cNvSpPr/>
          <p:nvPr/>
        </p:nvSpPr>
        <p:spPr>
          <a:xfrm>
            <a:off x="9901597" y="5076245"/>
            <a:ext cx="180000" cy="180000"/>
          </a:xfrm>
          <a:prstGeom prst="ellipse">
            <a:avLst/>
          </a:prstGeom>
          <a:solidFill>
            <a:srgbClr val="C00000"/>
          </a:solidFill>
          <a:ln w="285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0" name="Connecteur droit avec flèche 219"/>
          <p:cNvCxnSpPr/>
          <p:nvPr/>
        </p:nvCxnSpPr>
        <p:spPr>
          <a:xfrm flipH="1">
            <a:off x="8608758" y="5262414"/>
            <a:ext cx="1152426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 w="sm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1" name="Ellipse 220"/>
          <p:cNvSpPr/>
          <p:nvPr/>
        </p:nvSpPr>
        <p:spPr>
          <a:xfrm>
            <a:off x="8294531" y="5090701"/>
            <a:ext cx="180000" cy="180000"/>
          </a:xfrm>
          <a:prstGeom prst="ellipse">
            <a:avLst/>
          </a:prstGeom>
          <a:solidFill>
            <a:srgbClr val="C00000"/>
          </a:solidFill>
          <a:ln w="285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Rectangle 221"/>
          <p:cNvSpPr/>
          <p:nvPr/>
        </p:nvSpPr>
        <p:spPr>
          <a:xfrm>
            <a:off x="8718755" y="5880746"/>
            <a:ext cx="360000" cy="252000"/>
          </a:xfrm>
          <a:prstGeom prst="rect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GB" sz="1800" dirty="0">
              <a:solidFill>
                <a:schemeClr val="tx1"/>
              </a:solidFill>
            </a:endParaRPr>
          </a:p>
        </p:txBody>
      </p:sp>
      <p:sp>
        <p:nvSpPr>
          <p:cNvPr id="223" name="Ellipse 222"/>
          <p:cNvSpPr/>
          <p:nvPr/>
        </p:nvSpPr>
        <p:spPr>
          <a:xfrm>
            <a:off x="8286152" y="5074899"/>
            <a:ext cx="180000" cy="180000"/>
          </a:xfrm>
          <a:prstGeom prst="ellipse">
            <a:avLst/>
          </a:prstGeom>
          <a:solidFill>
            <a:srgbClr val="C00000"/>
          </a:solidFill>
          <a:ln w="285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4" name="Connecteur droit avec flèche 223"/>
          <p:cNvCxnSpPr/>
          <p:nvPr/>
        </p:nvCxnSpPr>
        <p:spPr>
          <a:xfrm>
            <a:off x="8585571" y="4999986"/>
            <a:ext cx="1198800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 w="sm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5" name="Ellipse 224"/>
          <p:cNvSpPr/>
          <p:nvPr/>
        </p:nvSpPr>
        <p:spPr>
          <a:xfrm>
            <a:off x="9897483" y="5089115"/>
            <a:ext cx="180000" cy="180000"/>
          </a:xfrm>
          <a:prstGeom prst="ellipse">
            <a:avLst/>
          </a:prstGeom>
          <a:solidFill>
            <a:srgbClr val="C00000"/>
          </a:solidFill>
          <a:ln w="285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Rectangle 225"/>
          <p:cNvSpPr/>
          <p:nvPr/>
        </p:nvSpPr>
        <p:spPr>
          <a:xfrm>
            <a:off x="9085246" y="5879111"/>
            <a:ext cx="342922" cy="252000"/>
          </a:xfrm>
          <a:prstGeom prst="rect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GB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3655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8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0" dur="20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1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62" dur="20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3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4" dur="20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250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25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2750"/>
                            </p:stCondLst>
                            <p:childTnLst>
                              <p:par>
                                <p:cTn id="7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25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3000"/>
                            </p:stCondLst>
                            <p:childTnLst>
                              <p:par>
                                <p:cTn id="7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25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3250"/>
                            </p:stCondLst>
                            <p:childTnLst>
                              <p:par>
                                <p:cTn id="7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25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3500"/>
                            </p:stCondLst>
                            <p:childTnLst>
                              <p:par>
                                <p:cTn id="8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25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3750"/>
                            </p:stCondLst>
                            <p:childTnLst>
                              <p:par>
                                <p:cTn id="8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25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4000"/>
                            </p:stCondLst>
                            <p:childTnLst>
                              <p:par>
                                <p:cTn id="9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25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4250"/>
                            </p:stCondLst>
                            <p:childTnLst>
                              <p:par>
                                <p:cTn id="9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25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4500"/>
                            </p:stCondLst>
                            <p:childTnLst>
                              <p:par>
                                <p:cTn id="9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25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4750"/>
                            </p:stCondLst>
                            <p:childTnLst>
                              <p:par>
                                <p:cTn id="10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25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5000"/>
                            </p:stCondLst>
                            <p:childTnLst>
                              <p:par>
                                <p:cTn id="10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25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5250"/>
                            </p:stCondLst>
                            <p:childTnLst>
                              <p:par>
                                <p:cTn id="1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5260"/>
                            </p:stCondLst>
                            <p:childTnLst>
                              <p:par>
                                <p:cTn id="1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1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1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1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1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5270"/>
                            </p:stCondLst>
                            <p:childTnLst>
                              <p:par>
                                <p:cTn id="1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1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5280"/>
                            </p:stCondLst>
                            <p:childTnLst>
                              <p:par>
                                <p:cTn id="1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1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5290"/>
                            </p:stCondLst>
                            <p:childTnLst>
                              <p:par>
                                <p:cTn id="1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1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5300"/>
                            </p:stCondLst>
                            <p:childTnLst>
                              <p:par>
                                <p:cTn id="1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1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5310"/>
                            </p:stCondLst>
                            <p:childTnLst>
                              <p:par>
                                <p:cTn id="1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1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1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1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" fill="hold">
                            <p:stCondLst>
                              <p:cond delay="5810"/>
                            </p:stCondLst>
                            <p:childTnLst>
                              <p:par>
                                <p:cTn id="1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" fill="hold">
                            <p:stCondLst>
                              <p:cond delay="6310"/>
                            </p:stCondLst>
                            <p:childTnLst>
                              <p:par>
                                <p:cTn id="181" presetID="21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82" dur="5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83" dur="5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84" dur="5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185" dur="5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6" fill="hold">
                            <p:stCondLst>
                              <p:cond delay="6810"/>
                            </p:stCondLst>
                            <p:childTnLst>
                              <p:par>
                                <p:cTn id="187" presetID="7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8" dur="1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89" dur="1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0" fill="hold">
                            <p:stCondLst>
                              <p:cond delay="6820"/>
                            </p:stCondLst>
                            <p:childTnLst>
                              <p:par>
                                <p:cTn id="19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3" fill="hold">
                            <p:stCondLst>
                              <p:cond delay="6820"/>
                            </p:stCondLst>
                            <p:childTnLst>
                              <p:par>
                                <p:cTn id="194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6" fill="hold">
                            <p:stCondLst>
                              <p:cond delay="6820"/>
                            </p:stCondLst>
                            <p:childTnLst>
                              <p:par>
                                <p:cTn id="19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9" fill="hold">
                            <p:stCondLst>
                              <p:cond delay="6820"/>
                            </p:stCondLst>
                            <p:childTnLst>
                              <p:par>
                                <p:cTn id="200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2" fill="hold">
                            <p:stCondLst>
                              <p:cond delay="6820"/>
                            </p:stCondLst>
                            <p:childTnLst>
                              <p:par>
                                <p:cTn id="203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5" fill="hold">
                            <p:stCondLst>
                              <p:cond delay="7820"/>
                            </p:stCondLst>
                            <p:childTnLst>
                              <p:par>
                                <p:cTn id="206" presetID="21" presetClass="emph" presetSubtype="0" fill="hold" grpId="1" nodeType="afterEffect">
                                  <p:stCondLst>
                                    <p:cond delay="100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07" dur="5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08" dur="5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09" dur="5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210" dur="5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1" fill="hold">
                            <p:stCondLst>
                              <p:cond delay="9320"/>
                            </p:stCondLst>
                            <p:childTnLst>
                              <p:par>
                                <p:cTn id="2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4" dur="1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5" fill="hold">
                            <p:stCondLst>
                              <p:cond delay="9330"/>
                            </p:stCondLst>
                            <p:childTnLst>
                              <p:par>
                                <p:cTn id="216" presetID="7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7" dur="1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18" dur="1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9" fill="hold">
                            <p:stCondLst>
                              <p:cond delay="9340"/>
                            </p:stCondLst>
                            <p:childTnLst>
                              <p:par>
                                <p:cTn id="220" presetID="1" presetClass="exit" presetSubtype="0" fill="hold" grpId="2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2" fill="hold">
                            <p:stCondLst>
                              <p:cond delay="10340"/>
                            </p:stCondLst>
                            <p:childTnLst>
                              <p:par>
                                <p:cTn id="2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5" fill="hold">
                            <p:stCondLst>
                              <p:cond delay="10340"/>
                            </p:stCondLst>
                            <p:childTnLst>
                              <p:par>
                                <p:cTn id="2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8" fill="hold">
                            <p:stCondLst>
                              <p:cond delay="10340"/>
                            </p:stCondLst>
                            <p:childTnLst>
                              <p:par>
                                <p:cTn id="229" presetID="1" presetClass="exit" presetSubtype="0" fill="hold" grpId="1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1" fill="hold">
                            <p:stCondLst>
                              <p:cond delay="11090"/>
                            </p:stCondLst>
                            <p:childTnLst>
                              <p:par>
                                <p:cTn id="232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4" fill="hold">
                            <p:stCondLst>
                              <p:cond delay="12090"/>
                            </p:stCondLst>
                            <p:childTnLst>
                              <p:par>
                                <p:cTn id="235" presetID="21" presetClass="emph" presetSubtype="0" fill="hold" grpId="1" nodeType="afterEffect">
                                  <p:stCondLst>
                                    <p:cond delay="25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36" dur="5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37" dur="5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38" dur="5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239" dur="5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0" fill="hold">
                            <p:stCondLst>
                              <p:cond delay="12840"/>
                            </p:stCondLst>
                            <p:childTnLst>
                              <p:par>
                                <p:cTn id="241" presetID="1" presetClass="exit" presetSubtype="0" fill="hold" grpId="2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3" fill="hold">
                            <p:stCondLst>
                              <p:cond delay="13340"/>
                            </p:stCondLst>
                            <p:childTnLst>
                              <p:par>
                                <p:cTn id="2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6" dur="1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7" fill="hold">
                            <p:stCondLst>
                              <p:cond delay="13350"/>
                            </p:stCondLst>
                            <p:childTnLst>
                              <p:par>
                                <p:cTn id="248" presetID="7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49" dur="1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50" dur="1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1" fill="hold">
                            <p:stCondLst>
                              <p:cond delay="13360"/>
                            </p:stCondLst>
                            <p:childTnLst>
                              <p:par>
                                <p:cTn id="25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4" fill="hold">
                            <p:stCondLst>
                              <p:cond delay="13360"/>
                            </p:stCondLst>
                            <p:childTnLst>
                              <p:par>
                                <p:cTn id="25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7" fill="hold">
                            <p:stCondLst>
                              <p:cond delay="13360"/>
                            </p:stCondLst>
                            <p:childTnLst>
                              <p:par>
                                <p:cTn id="258" presetID="1" presetClass="exit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0" fill="hold">
                            <p:stCondLst>
                              <p:cond delay="13860"/>
                            </p:stCondLst>
                            <p:childTnLst>
                              <p:par>
                                <p:cTn id="26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3" fill="hold">
                            <p:stCondLst>
                              <p:cond delay="14360"/>
                            </p:stCondLst>
                            <p:childTnLst>
                              <p:par>
                                <p:cTn id="264" presetID="21" presetClass="emph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65" dur="5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66" dur="5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67" dur="5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268" dur="5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9" fill="hold">
                            <p:stCondLst>
                              <p:cond delay="15360"/>
                            </p:stCondLst>
                            <p:childTnLst>
                              <p:par>
                                <p:cTn id="27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2" dur="1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3" fill="hold">
                            <p:stCondLst>
                              <p:cond delay="15370"/>
                            </p:stCondLst>
                            <p:childTnLst>
                              <p:par>
                                <p:cTn id="274" presetID="7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75" dur="1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76" dur="1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7" fill="hold">
                            <p:stCondLst>
                              <p:cond delay="15380"/>
                            </p:stCondLst>
                            <p:childTnLst>
                              <p:par>
                                <p:cTn id="278" presetID="1" presetClass="exit" presetSubtype="0" fill="hold" grpId="2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0" fill="hold">
                            <p:stCondLst>
                              <p:cond delay="15880"/>
                            </p:stCondLst>
                            <p:childTnLst>
                              <p:par>
                                <p:cTn id="28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3" fill="hold">
                            <p:stCondLst>
                              <p:cond delay="15880"/>
                            </p:stCondLst>
                            <p:childTnLst>
                              <p:par>
                                <p:cTn id="28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6" fill="hold">
                            <p:stCondLst>
                              <p:cond delay="15880"/>
                            </p:stCondLst>
                            <p:childTnLst>
                              <p:par>
                                <p:cTn id="287" presetID="1" presetClass="exit" presetSubtype="0" fill="hold" grpId="1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9" fill="hold">
                            <p:stCondLst>
                              <p:cond delay="16130"/>
                            </p:stCondLst>
                            <p:childTnLst>
                              <p:par>
                                <p:cTn id="290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2" fill="hold">
                            <p:stCondLst>
                              <p:cond delay="16380"/>
                            </p:stCondLst>
                            <p:childTnLst>
                              <p:par>
                                <p:cTn id="293" presetID="21" presetClass="emph" presetSubtype="0" fill="hold" grpId="1" nodeType="afterEffect">
                                  <p:stCondLst>
                                    <p:cond delay="25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94" dur="5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95" dur="5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96" dur="5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297" dur="5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8" fill="hold">
                            <p:stCondLst>
                              <p:cond delay="17130"/>
                            </p:stCondLst>
                            <p:childTnLst>
                              <p:par>
                                <p:cTn id="299" presetID="1" presetClass="exit" presetSubtype="0" fill="hold" grpId="2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1" fill="hold">
                            <p:stCondLst>
                              <p:cond delay="17380"/>
                            </p:stCondLst>
                            <p:childTnLst>
                              <p:par>
                                <p:cTn id="30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4" dur="1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5" fill="hold">
                            <p:stCondLst>
                              <p:cond delay="17390"/>
                            </p:stCondLst>
                            <p:childTnLst>
                              <p:par>
                                <p:cTn id="306" presetID="7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07" dur="1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08" dur="1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9" fill="hold">
                            <p:stCondLst>
                              <p:cond delay="17400"/>
                            </p:stCondLst>
                            <p:childTnLst>
                              <p:par>
                                <p:cTn id="3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2" fill="hold">
                            <p:stCondLst>
                              <p:cond delay="17400"/>
                            </p:stCondLst>
                            <p:childTnLst>
                              <p:par>
                                <p:cTn id="3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23" grpId="0" animBg="1"/>
      <p:bldP spid="39" grpId="0" animBg="1"/>
      <p:bldP spid="40" grpId="0" animBg="1"/>
      <p:bldP spid="41" grpId="0" animBg="1"/>
      <p:bldP spid="42" grpId="0"/>
      <p:bldP spid="43" grpId="0"/>
      <p:bldP spid="45" grpId="0"/>
      <p:bldP spid="46" grpId="0"/>
      <p:bldP spid="47" grpId="0"/>
      <p:bldP spid="49" grpId="0" animBg="1"/>
      <p:bldP spid="50" grpId="0" animBg="1"/>
      <p:bldP spid="51" grpId="0" animBg="1"/>
      <p:bldP spid="7" grpId="0" animBg="1"/>
      <p:bldP spid="120" grpId="0"/>
      <p:bldP spid="177" grpId="0" animBg="1"/>
      <p:bldP spid="178" grpId="0" animBg="1"/>
      <p:bldP spid="182" grpId="0"/>
      <p:bldP spid="183" grpId="0" animBg="1"/>
      <p:bldP spid="186" grpId="0" animBg="1"/>
      <p:bldP spid="187" grpId="0" animBg="1"/>
      <p:bldP spid="188" grpId="0" animBg="1"/>
      <p:bldP spid="189" grpId="0" animBg="1"/>
      <p:bldP spid="190" grpId="0" animBg="1"/>
      <p:bldP spid="191" grpId="0" animBg="1"/>
      <p:bldP spid="192" grpId="0" animBg="1"/>
      <p:bldP spid="193" grpId="0" animBg="1"/>
      <p:bldP spid="194" grpId="0" animBg="1"/>
      <p:bldP spid="195" grpId="0" animBg="1"/>
      <p:bldP spid="196" grpId="0" animBg="1"/>
      <p:bldP spid="197" grpId="0" animBg="1"/>
      <p:bldP spid="199" grpId="0"/>
      <p:bldP spid="200" grpId="0"/>
      <p:bldP spid="201" grpId="0"/>
      <p:bldP spid="202" grpId="0" animBg="1"/>
      <p:bldP spid="202" grpId="1" animBg="1"/>
      <p:bldP spid="202" grpId="2" animBg="1"/>
      <p:bldP spid="206" grpId="0" animBg="1"/>
      <p:bldP spid="206" grpId="1" animBg="1"/>
      <p:bldP spid="207" grpId="0" animBg="1"/>
      <p:bldP spid="208" grpId="0"/>
      <p:bldP spid="209" grpId="0"/>
      <p:bldP spid="210" grpId="0"/>
      <p:bldP spid="211" grpId="0" animBg="1"/>
      <p:bldP spid="211" grpId="1" animBg="1"/>
      <p:bldP spid="211" grpId="2" animBg="1"/>
      <p:bldP spid="213" grpId="0" animBg="1"/>
      <p:bldP spid="213" grpId="1" animBg="1"/>
      <p:bldP spid="214" grpId="0" animBg="1"/>
      <p:bldP spid="215" grpId="0" animBg="1"/>
      <p:bldP spid="215" grpId="1" animBg="1"/>
      <p:bldP spid="215" grpId="2" animBg="1"/>
      <p:bldP spid="217" grpId="0" animBg="1"/>
      <p:bldP spid="217" grpId="1" animBg="1"/>
      <p:bldP spid="218" grpId="0" animBg="1"/>
      <p:bldP spid="219" grpId="0" animBg="1"/>
      <p:bldP spid="219" grpId="1" animBg="1"/>
      <p:bldP spid="219" grpId="2" animBg="1"/>
      <p:bldP spid="221" grpId="0" animBg="1"/>
      <p:bldP spid="221" grpId="1" animBg="1"/>
      <p:bldP spid="222" grpId="0" animBg="1"/>
      <p:bldP spid="223" grpId="0" animBg="1"/>
      <p:bldP spid="223" grpId="1" animBg="1"/>
      <p:bldP spid="223" grpId="2" animBg="1"/>
      <p:bldP spid="225" grpId="0" animBg="1"/>
      <p:bldP spid="22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23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3" name="Snip Single Corner Rectangle 35"/>
          <p:cNvSpPr/>
          <p:nvPr/>
        </p:nvSpPr>
        <p:spPr>
          <a:xfrm>
            <a:off x="1775520" y="2348880"/>
            <a:ext cx="8725674" cy="2386475"/>
          </a:xfrm>
          <a:prstGeom prst="snip1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32000" rtlCol="0" anchor="ctr"/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800" b="1" dirty="0" smtClean="0">
                <a:solidFill>
                  <a:srgbClr val="0000CC"/>
                </a:solidFill>
                <a:latin typeface="Franklin Gothic Demi" panose="020B0703020102020204" pitchFamily="34" charset="0"/>
                <a:sym typeface="Wingdings" panose="05000000000000000000" pitchFamily="2" charset="2"/>
              </a:rPr>
              <a:t>A DSL for </a:t>
            </a:r>
            <a:r>
              <a:rPr lang="en-US" sz="2800" b="1" dirty="0">
                <a:solidFill>
                  <a:srgbClr val="0000CC"/>
                </a:solidFill>
                <a:latin typeface="Franklin Gothic Demi" panose="020B0703020102020204" pitchFamily="34" charset="0"/>
                <a:sym typeface="Wingdings" panose="05000000000000000000" pitchFamily="2" charset="2"/>
              </a:rPr>
              <a:t>the definition </a:t>
            </a:r>
            <a:r>
              <a:rPr lang="en-US" sz="2800" b="1" dirty="0" smtClean="0">
                <a:solidFill>
                  <a:srgbClr val="0000CC"/>
                </a:solidFill>
                <a:latin typeface="Franklin Gothic Demi" panose="020B0703020102020204" pitchFamily="34" charset="0"/>
                <a:sym typeface="Wingdings" panose="05000000000000000000" pitchFamily="2" charset="2"/>
              </a:rPr>
              <a:t>of the </a:t>
            </a:r>
            <a:r>
              <a:rPr lang="en-US" sz="2800" b="1" dirty="0" err="1">
                <a:solidFill>
                  <a:srgbClr val="0000CC"/>
                </a:solidFill>
                <a:latin typeface="Franklin Gothic Demi" panose="020B0703020102020204" pitchFamily="34" charset="0"/>
                <a:sym typeface="Wingdings" panose="05000000000000000000" pitchFamily="2" charset="2"/>
              </a:rPr>
              <a:t>effets</a:t>
            </a:r>
            <a:r>
              <a:rPr lang="en-US" sz="2800" b="1" dirty="0">
                <a:solidFill>
                  <a:srgbClr val="0000CC"/>
                </a:solidFill>
                <a:latin typeface="Franklin Gothic Demi" panose="020B0703020102020204" pitchFamily="34" charset="0"/>
                <a:sym typeface="Wingdings" panose="05000000000000000000" pitchFamily="2" charset="2"/>
              </a:rPr>
              <a:t> 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fr-BE" sz="2800" b="1" dirty="0" smtClean="0">
                <a:solidFill>
                  <a:srgbClr val="0000CC"/>
                </a:solidFill>
                <a:latin typeface="Franklin Gothic Demi" panose="020B0703020102020204" pitchFamily="34" charset="0"/>
                <a:sym typeface="Wingdings" panose="05000000000000000000" pitchFamily="2" charset="2"/>
              </a:rPr>
              <a:t>A </a:t>
            </a:r>
            <a:r>
              <a:rPr lang="fr-BE" sz="2800" b="1" dirty="0">
                <a:solidFill>
                  <a:srgbClr val="0000CC"/>
                </a:solidFill>
                <a:latin typeface="Franklin Gothic Demi" panose="020B0703020102020204" pitchFamily="34" charset="0"/>
                <a:sym typeface="Wingdings" panose="05000000000000000000" pitchFamily="2" charset="2"/>
              </a:rPr>
              <a:t>DSL for </a:t>
            </a:r>
            <a:r>
              <a:rPr lang="fr-BE" sz="2800" b="1" dirty="0" err="1">
                <a:solidFill>
                  <a:srgbClr val="0000CC"/>
                </a:solidFill>
                <a:latin typeface="Franklin Gothic Demi" panose="020B0703020102020204" pitchFamily="34" charset="0"/>
                <a:sym typeface="Wingdings" panose="05000000000000000000" pitchFamily="2" charset="2"/>
              </a:rPr>
              <a:t>Mapping</a:t>
            </a:r>
            <a:r>
              <a:rPr lang="fr-BE" sz="2800" b="1" dirty="0">
                <a:solidFill>
                  <a:srgbClr val="0000CC"/>
                </a:solidFill>
                <a:latin typeface="Franklin Gothic Demi" panose="020B0703020102020204" pitchFamily="34" charset="0"/>
                <a:sym typeface="Wingdings" panose="05000000000000000000" pitchFamily="2" charset="2"/>
              </a:rPr>
              <a:t> </a:t>
            </a:r>
            <a:r>
              <a:rPr lang="fr-BE" sz="2800" b="1" dirty="0" err="1" smtClean="0">
                <a:solidFill>
                  <a:srgbClr val="0000CC"/>
                </a:solidFill>
                <a:latin typeface="Franklin Gothic Demi" panose="020B0703020102020204" pitchFamily="34" charset="0"/>
                <a:sym typeface="Wingdings" panose="05000000000000000000" pitchFamily="2" charset="2"/>
              </a:rPr>
              <a:t>Elements</a:t>
            </a:r>
            <a:r>
              <a:rPr lang="fr-BE" sz="2800" b="1" dirty="0" smtClean="0">
                <a:solidFill>
                  <a:srgbClr val="0000CC"/>
                </a:solidFill>
                <a:latin typeface="Franklin Gothic Demi" panose="020B0703020102020204" pitchFamily="34" charset="0"/>
                <a:sym typeface="Wingdings" panose="05000000000000000000" pitchFamily="2" charset="2"/>
              </a:rPr>
              <a:t> to the </a:t>
            </a:r>
            <a:r>
              <a:rPr lang="en-US" sz="2800" b="1" dirty="0" err="1">
                <a:solidFill>
                  <a:srgbClr val="0000CC"/>
                </a:solidFill>
                <a:latin typeface="Franklin Gothic Demi" panose="020B0703020102020204" pitchFamily="34" charset="0"/>
                <a:sym typeface="Wingdings" panose="05000000000000000000" pitchFamily="2" charset="2"/>
              </a:rPr>
              <a:t>effets</a:t>
            </a:r>
            <a:r>
              <a:rPr lang="en-US" sz="2800" b="1" dirty="0">
                <a:solidFill>
                  <a:srgbClr val="0000CC"/>
                </a:solidFill>
                <a:latin typeface="Franklin Gothic Demi" panose="020B0703020102020204" pitchFamily="34" charset="0"/>
                <a:sym typeface="Wingdings" panose="05000000000000000000" pitchFamily="2" charset="2"/>
              </a:rPr>
              <a:t> </a:t>
            </a:r>
            <a:endParaRPr lang="fr-BE" sz="2800" b="1" dirty="0">
              <a:solidFill>
                <a:srgbClr val="0000CC"/>
              </a:solidFill>
              <a:latin typeface="Franklin Gothic Demi" panose="020B0703020102020204" pitchFamily="34" charset="0"/>
              <a:sym typeface="Wingdings" panose="05000000000000000000" pitchFamily="2" charset="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fr-BE" sz="2800" b="1" dirty="0">
                <a:solidFill>
                  <a:srgbClr val="0000CC"/>
                </a:solidFill>
                <a:latin typeface="Franklin Gothic Demi" panose="020B0703020102020204" pitchFamily="34" charset="0"/>
                <a:sym typeface="Wingdings" panose="05000000000000000000" pitchFamily="2" charset="2"/>
              </a:rPr>
              <a:t>A DSL for </a:t>
            </a:r>
            <a:r>
              <a:rPr lang="en-US" sz="2800" b="1" dirty="0">
                <a:solidFill>
                  <a:srgbClr val="0000CC"/>
                </a:solidFill>
                <a:latin typeface="Franklin Gothic Demi" panose="020B0703020102020204" pitchFamily="34" charset="0"/>
                <a:sym typeface="Wingdings" panose="05000000000000000000" pitchFamily="2" charset="2"/>
              </a:rPr>
              <a:t>the definition of </a:t>
            </a:r>
            <a:r>
              <a:rPr lang="fr-BE" sz="2800" b="1" dirty="0" smtClean="0">
                <a:solidFill>
                  <a:srgbClr val="0000CC"/>
                </a:solidFill>
                <a:latin typeface="Franklin Gothic Demi" panose="020B0703020102020204" pitchFamily="34" charset="0"/>
                <a:sym typeface="Wingdings" panose="05000000000000000000" pitchFamily="2" charset="2"/>
              </a:rPr>
              <a:t>UA </a:t>
            </a:r>
            <a:r>
              <a:rPr lang="fr-BE" sz="2800" b="1" dirty="0" err="1">
                <a:solidFill>
                  <a:srgbClr val="0000CC"/>
                </a:solidFill>
                <a:latin typeface="Franklin Gothic Demi" panose="020B0703020102020204" pitchFamily="34" charset="0"/>
                <a:sym typeface="Wingdings" panose="05000000000000000000" pitchFamily="2" charset="2"/>
              </a:rPr>
              <a:t>Scheduling</a:t>
            </a:r>
            <a:endParaRPr lang="fr-FR" sz="2800" b="1" dirty="0">
              <a:solidFill>
                <a:srgbClr val="0000CC"/>
              </a:solidFill>
              <a:latin typeface="Franklin Gothic Demi" panose="020B0703020102020204" pitchFamily="34" charset="0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775722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495600" y="2636912"/>
            <a:ext cx="6768752" cy="1313640"/>
          </a:xfrm>
          <a:ln>
            <a:noFill/>
          </a:ln>
        </p:spPr>
        <p:txBody>
          <a:bodyPr/>
          <a:lstStyle/>
          <a:p>
            <a:r>
              <a:rPr lang="en-GB" sz="4800" b="1" dirty="0" smtClean="0"/>
              <a:t>Relate AUs with TUs</a:t>
            </a:r>
            <a:endParaRPr lang="en-GB" sz="4800" b="1" dirty="0"/>
          </a:p>
        </p:txBody>
      </p:sp>
    </p:spTree>
    <p:extLst>
      <p:ext uri="{BB962C8B-B14F-4D97-AF65-F5344CB8AC3E}">
        <p14:creationId xmlns:p14="http://schemas.microsoft.com/office/powerpoint/2010/main" val="2829984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79376" y="310201"/>
            <a:ext cx="11305256" cy="790787"/>
          </a:xfrm>
        </p:spPr>
        <p:txBody>
          <a:bodyPr/>
          <a:lstStyle/>
          <a:p>
            <a:r>
              <a:rPr lang="en-US" sz="4600" dirty="0">
                <a:latin typeface="Arial" panose="020B0604020202020204" pitchFamily="34" charset="0"/>
                <a:cs typeface="Arial" panose="020B0604020202020204" pitchFamily="34" charset="0"/>
              </a:rPr>
              <a:t>MT &lt; &gt; MA Coordination</a:t>
            </a:r>
            <a:endParaRPr lang="en-GB" sz="4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>
          <a:xfrm>
            <a:off x="10303200" y="6591504"/>
            <a:ext cx="1828492" cy="266496"/>
          </a:xfrm>
        </p:spPr>
        <p:txBody>
          <a:bodyPr/>
          <a:lstStyle/>
          <a:p>
            <a:pPr>
              <a:defRPr/>
            </a:pPr>
            <a:r>
              <a:rPr lang="fr-FR" dirty="0" smtClean="0">
                <a:solidFill>
                  <a:prstClr val="white"/>
                </a:solidFill>
                <a:latin typeface="Calibri"/>
              </a:rPr>
              <a:t>24</a:t>
            </a: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19598" y="6189893"/>
            <a:ext cx="9936842" cy="415498"/>
          </a:xfrm>
          <a:prstGeom prst="rect">
            <a:avLst/>
          </a:prstGeom>
        </p:spPr>
        <p:txBody>
          <a:bodyPr wrap="square" lIns="0" rIns="0" bIns="0">
            <a:spAutoFit/>
          </a:bodyPr>
          <a:lstStyle/>
          <a:p>
            <a:r>
              <a:rPr lang="en-US" sz="1200" b="1" dirty="0"/>
              <a:t>[5] </a:t>
            </a:r>
            <a:r>
              <a:rPr lang="en-US" sz="1200" b="1" dirty="0" err="1"/>
              <a:t>Erwan</a:t>
            </a:r>
            <a:r>
              <a:rPr lang="en-US" sz="1200" b="1" dirty="0"/>
              <a:t> </a:t>
            </a:r>
            <a:r>
              <a:rPr lang="en-US" sz="1200" b="1" dirty="0" err="1"/>
              <a:t>Bousse</a:t>
            </a:r>
            <a:r>
              <a:rPr lang="en-US" sz="1200" b="1" dirty="0"/>
              <a:t>, Dorian Leroy, Benoit </a:t>
            </a:r>
            <a:r>
              <a:rPr lang="en-US" sz="1200" b="1" dirty="0" err="1"/>
              <a:t>Combemale</a:t>
            </a:r>
            <a:r>
              <a:rPr lang="en-US" sz="1200" b="1" dirty="0"/>
              <a:t>, Manuel </a:t>
            </a:r>
            <a:r>
              <a:rPr lang="en-US" sz="1200" b="1" dirty="0" err="1"/>
              <a:t>Wimmer</a:t>
            </a:r>
            <a:r>
              <a:rPr lang="en-US" sz="1200" b="1" dirty="0"/>
              <a:t>, and Benoit </a:t>
            </a:r>
            <a:r>
              <a:rPr lang="en-US" sz="1200" b="1" dirty="0" err="1"/>
              <a:t>Baudry</a:t>
            </a:r>
            <a:r>
              <a:rPr lang="en-US" sz="1200" b="1" dirty="0"/>
              <a:t>. Omniscient </a:t>
            </a:r>
            <a:r>
              <a:rPr lang="en-US" sz="1200" b="1" dirty="0" smtClean="0"/>
              <a:t>Debugging </a:t>
            </a:r>
            <a:r>
              <a:rPr lang="en-US" sz="1200" b="1" dirty="0"/>
              <a:t>for </a:t>
            </a:r>
            <a:r>
              <a:rPr lang="en-US" sz="1200" b="1" dirty="0" smtClean="0"/>
              <a:t>Executable DSLs</a:t>
            </a:r>
            <a:r>
              <a:rPr lang="en-US" sz="1200" b="1" dirty="0"/>
              <a:t>. Journal of Systems and Software, 137:261–288, 2018</a:t>
            </a:r>
          </a:p>
        </p:txBody>
      </p:sp>
      <p:sp>
        <p:nvSpPr>
          <p:cNvPr id="19" name="Rectangle à coins arrondis 18"/>
          <p:cNvSpPr/>
          <p:nvPr/>
        </p:nvSpPr>
        <p:spPr>
          <a:xfrm>
            <a:off x="682705" y="1873024"/>
            <a:ext cx="696707" cy="396000"/>
          </a:xfrm>
          <a:prstGeom prst="round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28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</a:t>
            </a:r>
            <a:r>
              <a:rPr lang="fr-BE" sz="2800" b="1" baseline="-250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endParaRPr lang="en-US" sz="28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1" name="Rectangle à coins arrondis 20"/>
          <p:cNvSpPr/>
          <p:nvPr/>
        </p:nvSpPr>
        <p:spPr>
          <a:xfrm>
            <a:off x="683406" y="2643176"/>
            <a:ext cx="696707" cy="396000"/>
          </a:xfrm>
          <a:prstGeom prst="round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28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</a:t>
            </a:r>
            <a:r>
              <a:rPr lang="fr-BE" sz="2800" b="1" baseline="-25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endParaRPr lang="en-US" sz="28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2" name="Rectangle à coins arrondis 21"/>
          <p:cNvSpPr/>
          <p:nvPr/>
        </p:nvSpPr>
        <p:spPr>
          <a:xfrm>
            <a:off x="681291" y="3608234"/>
            <a:ext cx="696707" cy="396000"/>
          </a:xfrm>
          <a:prstGeom prst="round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28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</a:t>
            </a:r>
            <a:r>
              <a:rPr lang="fr-BE" sz="2800" b="1" baseline="-250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endParaRPr lang="en-US" sz="28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3" name="Rectangle à coins arrondis 22"/>
          <p:cNvSpPr/>
          <p:nvPr/>
        </p:nvSpPr>
        <p:spPr>
          <a:xfrm>
            <a:off x="776504" y="5086212"/>
            <a:ext cx="696707" cy="396000"/>
          </a:xfrm>
          <a:prstGeom prst="round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28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</a:t>
            </a:r>
            <a:r>
              <a:rPr lang="fr-BE" sz="2800" b="1" baseline="-25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endParaRPr lang="en-US" sz="28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5" name="Rectangle à coins arrondis 24"/>
          <p:cNvSpPr/>
          <p:nvPr/>
        </p:nvSpPr>
        <p:spPr>
          <a:xfrm>
            <a:off x="1535178" y="2171153"/>
            <a:ext cx="1368152" cy="3787307"/>
          </a:xfrm>
          <a:prstGeom prst="roundRect">
            <a:avLst>
              <a:gd name="adj" fmla="val 9840"/>
            </a:avLst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7" name="Rectangle à coins arrondis 36"/>
          <p:cNvSpPr/>
          <p:nvPr/>
        </p:nvSpPr>
        <p:spPr>
          <a:xfrm>
            <a:off x="1870900" y="2247176"/>
            <a:ext cx="696707" cy="396000"/>
          </a:xfrm>
          <a:prstGeom prst="round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18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TU</a:t>
            </a:r>
            <a:r>
              <a:rPr lang="fr-BE" sz="1800" b="1" baseline="-25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endParaRPr lang="en-US" sz="18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8" name="Rectangle à coins arrondis 37"/>
          <p:cNvSpPr/>
          <p:nvPr/>
        </p:nvSpPr>
        <p:spPr>
          <a:xfrm>
            <a:off x="1870900" y="3286790"/>
            <a:ext cx="696707" cy="396000"/>
          </a:xfrm>
          <a:prstGeom prst="round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18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TU</a:t>
            </a:r>
            <a:r>
              <a:rPr lang="fr-BE" sz="1800" b="1" baseline="-250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endParaRPr lang="en-US" sz="18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9" name="Rectangle à coins arrondis 38"/>
          <p:cNvSpPr/>
          <p:nvPr/>
        </p:nvSpPr>
        <p:spPr>
          <a:xfrm>
            <a:off x="1868003" y="4788332"/>
            <a:ext cx="696707" cy="396000"/>
          </a:xfrm>
          <a:prstGeom prst="round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18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TU</a:t>
            </a:r>
            <a:r>
              <a:rPr lang="fr-BE" sz="1800" b="1" baseline="-25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endParaRPr lang="en-US" sz="18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3" name="Groupe 2"/>
          <p:cNvGrpSpPr/>
          <p:nvPr/>
        </p:nvGrpSpPr>
        <p:grpSpPr>
          <a:xfrm>
            <a:off x="4458216" y="2583202"/>
            <a:ext cx="2252414" cy="1553708"/>
            <a:chOff x="2556943" y="2760094"/>
            <a:chExt cx="2252414" cy="1553708"/>
          </a:xfrm>
        </p:grpSpPr>
        <p:sp>
          <p:nvSpPr>
            <p:cNvPr id="64" name="Flèche droite 63"/>
            <p:cNvSpPr/>
            <p:nvPr/>
          </p:nvSpPr>
          <p:spPr>
            <a:xfrm rot="5400000">
              <a:off x="2906296" y="2410741"/>
              <a:ext cx="1553708" cy="2252414"/>
            </a:xfrm>
            <a:prstGeom prst="rightArrow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0" rtlCol="0" anchor="ctr"/>
            <a:lstStyle/>
            <a:p>
              <a:pPr algn="ctr"/>
              <a:endPara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41" name="Flèche droite 40"/>
            <p:cNvSpPr/>
            <p:nvPr/>
          </p:nvSpPr>
          <p:spPr>
            <a:xfrm rot="5400000">
              <a:off x="3425509" y="2805695"/>
              <a:ext cx="514346" cy="686891"/>
            </a:xfrm>
            <a:prstGeom prst="rightArrow">
              <a:avLst/>
            </a:prstGeom>
            <a:blipFill dpi="0"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0" rtlCol="0" anchor="ctr"/>
            <a:lstStyle/>
            <a:p>
              <a:pPr algn="ctr"/>
              <a:r>
                <a:rPr lang="fr-BE" sz="1400" b="1" dirty="0" smtClean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AU</a:t>
              </a:r>
              <a:r>
                <a:rPr lang="fr-BE" sz="1400" b="1" baseline="-25000" dirty="0" smtClean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2</a:t>
              </a:r>
              <a:endPara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43" name="Flèche droite 42"/>
            <p:cNvSpPr/>
            <p:nvPr/>
          </p:nvSpPr>
          <p:spPr>
            <a:xfrm rot="5400000">
              <a:off x="3449086" y="3421068"/>
              <a:ext cx="514346" cy="686891"/>
            </a:xfrm>
            <a:prstGeom prst="rightArrow">
              <a:avLst/>
            </a:prstGeom>
            <a:blipFill dpi="0"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0" rtlCol="0" anchor="ctr"/>
            <a:lstStyle/>
            <a:p>
              <a:pPr algn="ctr"/>
              <a:r>
                <a:rPr lang="fr-BE" sz="1400" b="1" dirty="0" smtClean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AU</a:t>
              </a:r>
              <a:r>
                <a:rPr lang="fr-BE" sz="1400" b="1" baseline="-25000" dirty="0" smtClean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4</a:t>
              </a:r>
              <a:endPara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5" name="Rectangle 4"/>
          <p:cNvSpPr/>
          <p:nvPr/>
        </p:nvSpPr>
        <p:spPr>
          <a:xfrm>
            <a:off x="1991544" y="2987953"/>
            <a:ext cx="8146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0066FF"/>
                </a:solidFill>
              </a:rPr>
              <a:t>@Step</a:t>
            </a:r>
            <a:endParaRPr lang="en-US" sz="1600" dirty="0"/>
          </a:p>
        </p:txBody>
      </p:sp>
      <p:sp>
        <p:nvSpPr>
          <p:cNvPr id="54" name="Rectangle 53"/>
          <p:cNvSpPr/>
          <p:nvPr/>
        </p:nvSpPr>
        <p:spPr>
          <a:xfrm>
            <a:off x="2060655" y="4478012"/>
            <a:ext cx="8146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0066FF"/>
                </a:solidFill>
              </a:rPr>
              <a:t>@Step</a:t>
            </a:r>
          </a:p>
        </p:txBody>
      </p:sp>
      <p:sp>
        <p:nvSpPr>
          <p:cNvPr id="55" name="ZoneTexte 54"/>
          <p:cNvSpPr txBox="1"/>
          <p:nvPr/>
        </p:nvSpPr>
        <p:spPr>
          <a:xfrm>
            <a:off x="6709694" y="1556792"/>
            <a:ext cx="540788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  <a:defRPr/>
            </a:pPr>
            <a:r>
              <a:rPr lang="fr-BE" b="1" dirty="0" smtClean="0">
                <a:solidFill>
                  <a:srgbClr val="C00000"/>
                </a:solidFill>
                <a:latin typeface="LinLibertineT"/>
              </a:rPr>
              <a:t>Tag </a:t>
            </a:r>
            <a:r>
              <a:rPr lang="fr-BE" b="1" dirty="0" err="1" smtClean="0">
                <a:solidFill>
                  <a:srgbClr val="C00000"/>
                </a:solidFill>
                <a:latin typeface="LinLibertineT"/>
              </a:rPr>
              <a:t>TUs</a:t>
            </a:r>
            <a:r>
              <a:rPr lang="fr-BE" b="1" dirty="0" smtClean="0">
                <a:solidFill>
                  <a:srgbClr val="C00000"/>
                </a:solidFill>
                <a:latin typeface="LinLibertineT"/>
              </a:rPr>
              <a:t> </a:t>
            </a:r>
            <a:r>
              <a:rPr lang="fr-BE" b="1" dirty="0" err="1" smtClean="0">
                <a:solidFill>
                  <a:srgbClr val="C00000"/>
                </a:solidFill>
                <a:latin typeface="LinLibertineT"/>
              </a:rPr>
              <a:t>that</a:t>
            </a:r>
            <a:r>
              <a:rPr lang="fr-BE" b="1" dirty="0" smtClean="0">
                <a:solidFill>
                  <a:srgbClr val="C00000"/>
                </a:solidFill>
                <a:latin typeface="LinLibertineT"/>
              </a:rPr>
              <a:t> are </a:t>
            </a:r>
            <a:r>
              <a:rPr lang="fr-BE" b="1" dirty="0" err="1" smtClean="0">
                <a:solidFill>
                  <a:srgbClr val="C00000"/>
                </a:solidFill>
                <a:latin typeface="LinLibertineT"/>
              </a:rPr>
              <a:t>amenable</a:t>
            </a:r>
            <a:r>
              <a:rPr lang="fr-BE" b="1" dirty="0" smtClean="0">
                <a:solidFill>
                  <a:srgbClr val="C00000"/>
                </a:solidFill>
                <a:latin typeface="LinLibertineT"/>
              </a:rPr>
              <a:t> to MA</a:t>
            </a:r>
          </a:p>
          <a:p>
            <a:pPr marL="914400" lvl="1" indent="-457200">
              <a:buFont typeface="Courier New" panose="02070309020205020404" pitchFamily="49" charset="0"/>
              <a:buChar char="o"/>
              <a:defRPr/>
            </a:pPr>
            <a:r>
              <a:rPr lang="fr-BE" dirty="0" err="1">
                <a:solidFill>
                  <a:srgbClr val="000000"/>
                </a:solidFill>
                <a:latin typeface="LinLibertineT"/>
              </a:rPr>
              <a:t>Add</a:t>
            </a:r>
            <a:r>
              <a:rPr lang="fr-BE" dirty="0">
                <a:solidFill>
                  <a:srgbClr val="000000"/>
                </a:solidFill>
                <a:latin typeface="LinLibertineT"/>
              </a:rPr>
              <a:t> annotations on </a:t>
            </a:r>
            <a:r>
              <a:rPr lang="fr-BE" dirty="0" err="1" smtClean="0">
                <a:solidFill>
                  <a:srgbClr val="000000"/>
                </a:solidFill>
                <a:latin typeface="LinLibertineT"/>
              </a:rPr>
              <a:t>TUs</a:t>
            </a:r>
            <a:r>
              <a:rPr lang="fr-BE" dirty="0" smtClean="0">
                <a:solidFill>
                  <a:srgbClr val="000000"/>
                </a:solidFill>
                <a:latin typeface="LinLibertineT"/>
              </a:rPr>
              <a:t> (</a:t>
            </a:r>
            <a:r>
              <a:rPr lang="fr-BE" dirty="0" err="1">
                <a:solidFill>
                  <a:srgbClr val="000000"/>
                </a:solidFill>
                <a:latin typeface="LinLibertineT"/>
              </a:rPr>
              <a:t>e.g</a:t>
            </a:r>
            <a:r>
              <a:rPr lang="fr-BE" dirty="0">
                <a:solidFill>
                  <a:srgbClr val="000000"/>
                </a:solidFill>
                <a:latin typeface="LinLibertineT"/>
              </a:rPr>
              <a:t>. </a:t>
            </a:r>
            <a:r>
              <a:rPr lang="en-US" dirty="0" smtClean="0">
                <a:solidFill>
                  <a:srgbClr val="0066FF"/>
                </a:solidFill>
              </a:rPr>
              <a:t>@Step)</a:t>
            </a:r>
          </a:p>
          <a:p>
            <a:pPr lvl="1">
              <a:defRPr/>
            </a:pPr>
            <a:r>
              <a:rPr lang="en-US" dirty="0">
                <a:solidFill>
                  <a:prstClr val="black"/>
                </a:solidFill>
              </a:rPr>
              <a:t> </a:t>
            </a:r>
            <a:endParaRPr lang="fr-BE" b="1" dirty="0" smtClean="0">
              <a:solidFill>
                <a:srgbClr val="C00000"/>
              </a:solidFill>
              <a:latin typeface="LinLibertineT"/>
            </a:endParaRPr>
          </a:p>
          <a:p>
            <a:pPr marL="457200" indent="-457200">
              <a:buFont typeface="+mj-lt"/>
              <a:buAutoNum type="arabicPeriod"/>
              <a:defRPr/>
            </a:pPr>
            <a:r>
              <a:rPr lang="en-US" b="1" dirty="0" smtClean="0">
                <a:solidFill>
                  <a:srgbClr val="C00000"/>
                </a:solidFill>
              </a:rPr>
              <a:t>Define a Communication Protocol</a:t>
            </a:r>
          </a:p>
          <a:p>
            <a:pPr marL="914400" lvl="1" indent="-457200">
              <a:buFont typeface="Courier New" panose="02070309020205020404" pitchFamily="49" charset="0"/>
              <a:buChar char="o"/>
              <a:defRPr/>
            </a:pPr>
            <a:r>
              <a:rPr lang="fr-FR" dirty="0" err="1">
                <a:solidFill>
                  <a:srgbClr val="000000"/>
                </a:solidFill>
                <a:latin typeface="LinLibertineT"/>
              </a:rPr>
              <a:t>What</a:t>
            </a:r>
            <a:r>
              <a:rPr lang="fr-FR" dirty="0">
                <a:solidFill>
                  <a:srgbClr val="000000"/>
                </a:solidFill>
                <a:latin typeface="LinLibertineT"/>
              </a:rPr>
              <a:t> </a:t>
            </a:r>
            <a:r>
              <a:rPr lang="fr-FR" dirty="0" err="1">
                <a:solidFill>
                  <a:srgbClr val="000000"/>
                </a:solidFill>
                <a:latin typeface="LinLibertineT"/>
              </a:rPr>
              <a:t>is</a:t>
            </a:r>
            <a:r>
              <a:rPr lang="fr-FR" dirty="0">
                <a:solidFill>
                  <a:srgbClr val="000000"/>
                </a:solidFill>
                <a:latin typeface="LinLibertineT"/>
              </a:rPr>
              <a:t> happening in the Transformation Engine</a:t>
            </a:r>
          </a:p>
          <a:p>
            <a:pPr marL="914400" lvl="1" indent="-457200">
              <a:buFont typeface="Courier New" panose="02070309020205020404" pitchFamily="49" charset="0"/>
              <a:buChar char="o"/>
              <a:defRPr/>
            </a:pPr>
            <a:r>
              <a:rPr lang="fr-FR" dirty="0" err="1">
                <a:solidFill>
                  <a:srgbClr val="000000"/>
                </a:solidFill>
                <a:latin typeface="LinLibertineT"/>
              </a:rPr>
              <a:t>Which</a:t>
            </a:r>
            <a:r>
              <a:rPr lang="fr-FR" dirty="0">
                <a:solidFill>
                  <a:srgbClr val="000000"/>
                </a:solidFill>
                <a:latin typeface="LinLibertineT"/>
              </a:rPr>
              <a:t> information </a:t>
            </a:r>
            <a:r>
              <a:rPr lang="fr-FR" dirty="0" err="1">
                <a:solidFill>
                  <a:srgbClr val="000000"/>
                </a:solidFill>
                <a:latin typeface="LinLibertineT"/>
              </a:rPr>
              <a:t>should</a:t>
            </a:r>
            <a:r>
              <a:rPr lang="fr-FR" dirty="0">
                <a:solidFill>
                  <a:srgbClr val="000000"/>
                </a:solidFill>
                <a:latin typeface="LinLibertineT"/>
              </a:rPr>
              <a:t> </a:t>
            </a:r>
            <a:r>
              <a:rPr lang="fr-FR" dirty="0" err="1">
                <a:solidFill>
                  <a:srgbClr val="000000"/>
                </a:solidFill>
                <a:latin typeface="LinLibertineT"/>
              </a:rPr>
              <a:t>be</a:t>
            </a:r>
            <a:r>
              <a:rPr lang="fr-FR" dirty="0">
                <a:solidFill>
                  <a:srgbClr val="000000"/>
                </a:solidFill>
                <a:latin typeface="LinLibertineT"/>
              </a:rPr>
              <a:t> </a:t>
            </a:r>
            <a:r>
              <a:rPr lang="fr-FR" dirty="0" err="1" smtClean="0">
                <a:solidFill>
                  <a:srgbClr val="000000"/>
                </a:solidFill>
                <a:latin typeface="LinLibertineT"/>
              </a:rPr>
              <a:t>transmitted</a:t>
            </a:r>
            <a:endParaRPr lang="en-US" dirty="0">
              <a:solidFill>
                <a:srgbClr val="000000"/>
              </a:solidFill>
              <a:latin typeface="LinLibertineT"/>
            </a:endParaRPr>
          </a:p>
        </p:txBody>
      </p:sp>
      <p:sp>
        <p:nvSpPr>
          <p:cNvPr id="56" name="Rectangle à coins arrondis 55"/>
          <p:cNvSpPr/>
          <p:nvPr/>
        </p:nvSpPr>
        <p:spPr>
          <a:xfrm>
            <a:off x="7867152" y="4626577"/>
            <a:ext cx="1044000" cy="360040"/>
          </a:xfrm>
          <a:prstGeom prst="roundRect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i="1" spc="-5" dirty="0">
                <a:solidFill>
                  <a:prstClr val="black"/>
                </a:solidFill>
                <a:latin typeface="Verdana"/>
                <a:cs typeface="Verdana"/>
              </a:rPr>
              <a:t>breakpoint</a:t>
            </a:r>
          </a:p>
        </p:txBody>
      </p:sp>
      <p:sp>
        <p:nvSpPr>
          <p:cNvPr id="57" name="Rectangle à coins arrondis 56"/>
          <p:cNvSpPr/>
          <p:nvPr/>
        </p:nvSpPr>
        <p:spPr>
          <a:xfrm>
            <a:off x="9127408" y="4626577"/>
            <a:ext cx="1044000" cy="360040"/>
          </a:xfrm>
          <a:prstGeom prst="roundRect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i="1" spc="-5" dirty="0" err="1">
                <a:solidFill>
                  <a:prstClr val="black"/>
                </a:solidFill>
                <a:latin typeface="Verdana"/>
                <a:cs typeface="Verdana"/>
              </a:rPr>
              <a:t>stepInto</a:t>
            </a:r>
            <a:endParaRPr lang="en-US" sz="1100" i="1" spc="-5" dirty="0">
              <a:solidFill>
                <a:prstClr val="black"/>
              </a:solidFill>
              <a:latin typeface="Verdana"/>
              <a:cs typeface="Verdana"/>
            </a:endParaRPr>
          </a:p>
        </p:txBody>
      </p:sp>
      <p:sp>
        <p:nvSpPr>
          <p:cNvPr id="58" name="Rectangle à coins arrondis 57"/>
          <p:cNvSpPr/>
          <p:nvPr/>
        </p:nvSpPr>
        <p:spPr>
          <a:xfrm>
            <a:off x="10303200" y="4631142"/>
            <a:ext cx="1044000" cy="360040"/>
          </a:xfrm>
          <a:prstGeom prst="roundRect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000"/>
              </a:lnSpc>
            </a:pPr>
            <a:r>
              <a:rPr lang="en-US" sz="1100" i="1" spc="-5" dirty="0" err="1">
                <a:solidFill>
                  <a:prstClr val="black"/>
                </a:solidFill>
                <a:latin typeface="Verdana"/>
                <a:cs typeface="Verdana"/>
              </a:rPr>
              <a:t>stepOver</a:t>
            </a:r>
            <a:endParaRPr lang="en-US" sz="1100" i="1" spc="-5" dirty="0">
              <a:solidFill>
                <a:prstClr val="black"/>
              </a:solidFill>
              <a:latin typeface="Verdana"/>
              <a:cs typeface="Verdana"/>
            </a:endParaRPr>
          </a:p>
        </p:txBody>
      </p:sp>
      <p:sp>
        <p:nvSpPr>
          <p:cNvPr id="59" name="Rectangle à coins arrondis 58"/>
          <p:cNvSpPr/>
          <p:nvPr/>
        </p:nvSpPr>
        <p:spPr>
          <a:xfrm>
            <a:off x="7867152" y="5065316"/>
            <a:ext cx="1044000" cy="360040"/>
          </a:xfrm>
          <a:prstGeom prst="roundRect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i="1" spc="-5" dirty="0" err="1">
                <a:solidFill>
                  <a:prstClr val="black"/>
                </a:solidFill>
                <a:latin typeface="Verdana"/>
                <a:cs typeface="Verdana"/>
              </a:rPr>
              <a:t>stepOut</a:t>
            </a:r>
            <a:endParaRPr lang="en-US" sz="1100" i="1" spc="-5" dirty="0">
              <a:solidFill>
                <a:prstClr val="black"/>
              </a:solidFill>
              <a:latin typeface="Verdana"/>
              <a:cs typeface="Verdana"/>
            </a:endParaRPr>
          </a:p>
        </p:txBody>
      </p:sp>
      <p:sp>
        <p:nvSpPr>
          <p:cNvPr id="60" name="Rectangle à coins arrondis 59"/>
          <p:cNvSpPr/>
          <p:nvPr/>
        </p:nvSpPr>
        <p:spPr>
          <a:xfrm>
            <a:off x="9091288" y="5065316"/>
            <a:ext cx="1103784" cy="360040"/>
          </a:xfrm>
          <a:prstGeom prst="roundRect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i="1" spc="-5" dirty="0">
                <a:solidFill>
                  <a:prstClr val="black"/>
                </a:solidFill>
                <a:latin typeface="Verdana"/>
                <a:cs typeface="Verdana"/>
              </a:rPr>
              <a:t>play</a:t>
            </a:r>
          </a:p>
        </p:txBody>
      </p:sp>
      <p:sp>
        <p:nvSpPr>
          <p:cNvPr id="61" name="Rectangle à coins arrondis 60"/>
          <p:cNvSpPr/>
          <p:nvPr/>
        </p:nvSpPr>
        <p:spPr>
          <a:xfrm>
            <a:off x="10303200" y="5069881"/>
            <a:ext cx="1044000" cy="360040"/>
          </a:xfrm>
          <a:prstGeom prst="roundRect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ts val="1000"/>
              </a:lnSpc>
            </a:pPr>
            <a:r>
              <a:rPr lang="en-US" sz="1100" i="1" spc="-5" dirty="0">
                <a:solidFill>
                  <a:prstClr val="black"/>
                </a:solidFill>
                <a:latin typeface="Verdana"/>
                <a:cs typeface="Verdana"/>
              </a:rPr>
              <a:t>examine </a:t>
            </a:r>
            <a:endParaRPr lang="en-US" sz="1100" i="1" spc="-5" dirty="0" smtClean="0">
              <a:solidFill>
                <a:prstClr val="black"/>
              </a:solidFill>
              <a:latin typeface="Verdana"/>
              <a:cs typeface="Verdana"/>
            </a:endParaRPr>
          </a:p>
          <a:p>
            <a:pPr algn="ctr">
              <a:lnSpc>
                <a:spcPts val="1000"/>
              </a:lnSpc>
            </a:pPr>
            <a:r>
              <a:rPr lang="en-US" sz="1100" i="1" spc="-5" dirty="0" smtClean="0">
                <a:solidFill>
                  <a:prstClr val="black"/>
                </a:solidFill>
                <a:latin typeface="Verdana"/>
                <a:cs typeface="Verdana"/>
              </a:rPr>
              <a:t>steps </a:t>
            </a:r>
            <a:endParaRPr lang="en-US" sz="1100" i="1" spc="-5" dirty="0">
              <a:solidFill>
                <a:prstClr val="black"/>
              </a:solidFill>
              <a:latin typeface="Verdana"/>
              <a:cs typeface="Verdana"/>
            </a:endParaRPr>
          </a:p>
        </p:txBody>
      </p:sp>
      <p:sp>
        <p:nvSpPr>
          <p:cNvPr id="62" name="Rectangle à coins arrondis 61"/>
          <p:cNvSpPr/>
          <p:nvPr/>
        </p:nvSpPr>
        <p:spPr>
          <a:xfrm>
            <a:off x="9054776" y="5526623"/>
            <a:ext cx="1200472" cy="360040"/>
          </a:xfrm>
          <a:prstGeom prst="roundRect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ts val="1000"/>
              </a:lnSpc>
            </a:pPr>
            <a:r>
              <a:rPr lang="en-US" sz="1100" i="1" spc="-5" dirty="0">
                <a:solidFill>
                  <a:prstClr val="black"/>
                </a:solidFill>
                <a:latin typeface="Verdana"/>
                <a:cs typeface="Verdana"/>
              </a:rPr>
              <a:t>examine model state</a:t>
            </a:r>
          </a:p>
        </p:txBody>
      </p:sp>
      <p:grpSp>
        <p:nvGrpSpPr>
          <p:cNvPr id="6" name="Groupe 5"/>
          <p:cNvGrpSpPr/>
          <p:nvPr/>
        </p:nvGrpSpPr>
        <p:grpSpPr>
          <a:xfrm>
            <a:off x="3672052" y="4268790"/>
            <a:ext cx="3823806" cy="1634843"/>
            <a:chOff x="2344202" y="4115322"/>
            <a:chExt cx="3823806" cy="1634843"/>
          </a:xfrm>
        </p:grpSpPr>
        <p:sp>
          <p:nvSpPr>
            <p:cNvPr id="66" name="Flèche droite 65"/>
            <p:cNvSpPr/>
            <p:nvPr/>
          </p:nvSpPr>
          <p:spPr>
            <a:xfrm rot="5400000">
              <a:off x="3438683" y="3020841"/>
              <a:ext cx="1634843" cy="3823806"/>
            </a:xfrm>
            <a:prstGeom prst="rightArrow">
              <a:avLst>
                <a:gd name="adj1" fmla="val 50000"/>
                <a:gd name="adj2" fmla="val 48365"/>
              </a:avLst>
            </a:prstGeom>
            <a:solidFill>
              <a:schemeClr val="accent6">
                <a:lumMod val="60000"/>
                <a:lumOff val="4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0" rtlCol="0" anchor="ctr"/>
            <a:lstStyle/>
            <a:p>
              <a:pPr algn="ctr"/>
              <a:endPara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48" name="Flèche droite 47"/>
            <p:cNvSpPr/>
            <p:nvPr/>
          </p:nvSpPr>
          <p:spPr>
            <a:xfrm rot="5400000">
              <a:off x="4146834" y="4504634"/>
              <a:ext cx="941485" cy="686891"/>
            </a:xfrm>
            <a:prstGeom prst="rightArrow">
              <a:avLst/>
            </a:prstGeom>
            <a:blipFill dpi="0"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0" rtlCol="0" anchor="ctr"/>
            <a:lstStyle/>
            <a:p>
              <a:pPr algn="ctr"/>
              <a:r>
                <a:rPr lang="fr-BE" sz="1400" b="1" dirty="0" smtClean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AU</a:t>
              </a:r>
              <a:r>
                <a:rPr lang="fr-BE" sz="1400" b="1" baseline="-25000" dirty="0" smtClean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6</a:t>
              </a:r>
              <a:endPara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67" name="Flèche droite 66"/>
            <p:cNvSpPr/>
            <p:nvPr/>
          </p:nvSpPr>
          <p:spPr>
            <a:xfrm rot="5400000">
              <a:off x="3555281" y="4171735"/>
              <a:ext cx="514346" cy="686891"/>
            </a:xfrm>
            <a:prstGeom prst="rightArrow">
              <a:avLst/>
            </a:prstGeom>
            <a:blipFill dpi="0"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0" rtlCol="0" anchor="ctr"/>
            <a:lstStyle/>
            <a:p>
              <a:pPr algn="ctr"/>
              <a:r>
                <a:rPr lang="fr-BE" sz="1400" b="1" dirty="0" smtClean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AU</a:t>
              </a:r>
              <a:r>
                <a:rPr lang="fr-BE" sz="1400" b="1" baseline="-25000" dirty="0" smtClean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2</a:t>
              </a:r>
              <a:endPara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68" name="Flèche droite 67"/>
            <p:cNvSpPr/>
            <p:nvPr/>
          </p:nvSpPr>
          <p:spPr>
            <a:xfrm rot="5400000">
              <a:off x="3578858" y="4787108"/>
              <a:ext cx="514346" cy="686891"/>
            </a:xfrm>
            <a:prstGeom prst="rightArrow">
              <a:avLst/>
            </a:prstGeom>
            <a:blipFill dpi="0"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0" rtlCol="0" anchor="ctr"/>
            <a:lstStyle/>
            <a:p>
              <a:pPr algn="ctr"/>
              <a:r>
                <a:rPr lang="fr-BE" sz="1400" b="1" dirty="0" smtClean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AU</a:t>
              </a:r>
              <a:r>
                <a:rPr lang="fr-BE" sz="1400" b="1" baseline="-25000" dirty="0" smtClean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4</a:t>
              </a:r>
              <a:endPara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41370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5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0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5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30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350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5" grpId="0"/>
      <p:bldP spid="54" grpId="0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extBox 85"/>
          <p:cNvSpPr txBox="1"/>
          <p:nvPr/>
        </p:nvSpPr>
        <p:spPr>
          <a:xfrm>
            <a:off x="896265" y="3354085"/>
            <a:ext cx="369332" cy="488693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fr-FR" sz="1200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what</a:t>
            </a:r>
            <a:endParaRPr lang="en-GB" sz="1200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569720" y="310201"/>
            <a:ext cx="9062784" cy="790787"/>
          </a:xfrm>
        </p:spPr>
        <p:txBody>
          <a:bodyPr/>
          <a:lstStyle/>
          <a:p>
            <a:r>
              <a:rPr lang="en-US" sz="4600" dirty="0" smtClean="0">
                <a:latin typeface="Arial" panose="020B0604020202020204" pitchFamily="34" charset="0"/>
                <a:cs typeface="Arial" panose="020B0604020202020204" pitchFamily="34" charset="0"/>
              </a:rPr>
              <a:t>What about </a:t>
            </a:r>
            <a:r>
              <a:rPr lang="en-US" sz="4600" i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reusing </a:t>
            </a:r>
            <a:r>
              <a:rPr lang="en-US" sz="4600" dirty="0">
                <a:latin typeface="Arial" panose="020B0604020202020204" pitchFamily="34" charset="0"/>
                <a:cs typeface="Arial" panose="020B0604020202020204" pitchFamily="34" charset="0"/>
              </a:rPr>
              <a:t>MA</a:t>
            </a:r>
            <a:endParaRPr lang="en-GB" sz="4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" name="Picture 65" descr="MCj02380420000[1]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3135" y="2283211"/>
            <a:ext cx="929424" cy="905711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TextBox 24"/>
          <p:cNvSpPr txBox="1"/>
          <p:nvPr/>
        </p:nvSpPr>
        <p:spPr>
          <a:xfrm>
            <a:off x="915313" y="2682017"/>
            <a:ext cx="338554" cy="400110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fr-FR" sz="10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what</a:t>
            </a:r>
            <a:endParaRPr lang="en-GB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1" name="Rectangle 90"/>
          <p:cNvSpPr/>
          <p:nvPr/>
        </p:nvSpPr>
        <p:spPr>
          <a:xfrm>
            <a:off x="523300" y="1819864"/>
            <a:ext cx="4166934" cy="30895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D_APP</a:t>
            </a:r>
            <a:endParaRPr lang="en-GB" sz="1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2" name="Rectangle 91"/>
          <p:cNvSpPr/>
          <p:nvPr/>
        </p:nvSpPr>
        <p:spPr>
          <a:xfrm>
            <a:off x="523300" y="2128818"/>
            <a:ext cx="4166934" cy="109166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b="1" i="1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979771" y="2248762"/>
            <a:ext cx="646305" cy="42401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DAPP</a:t>
            </a:r>
            <a:endParaRPr lang="en-GB" sz="1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4" name="Rectangle 93"/>
          <p:cNvSpPr/>
          <p:nvPr/>
        </p:nvSpPr>
        <p:spPr>
          <a:xfrm>
            <a:off x="3783728" y="2241504"/>
            <a:ext cx="646305" cy="42401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APP</a:t>
            </a:r>
            <a:endParaRPr lang="en-GB" sz="1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95" name="Straight Connector 17"/>
          <p:cNvCxnSpPr>
            <a:stCxn id="93" idx="3"/>
            <a:endCxn id="107" idx="1"/>
          </p:cNvCxnSpPr>
          <p:nvPr/>
        </p:nvCxnSpPr>
        <p:spPr>
          <a:xfrm flipV="1">
            <a:off x="1626076" y="2454160"/>
            <a:ext cx="640676" cy="6609"/>
          </a:xfrm>
          <a:prstGeom prst="line">
            <a:avLst/>
          </a:prstGeom>
          <a:noFill/>
          <a:ln w="25400">
            <a:solidFill>
              <a:schemeClr val="tx1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6" name="Straight Connector 71"/>
          <p:cNvCxnSpPr>
            <a:stCxn id="107" idx="3"/>
            <a:endCxn id="94" idx="1"/>
          </p:cNvCxnSpPr>
          <p:nvPr/>
        </p:nvCxnSpPr>
        <p:spPr>
          <a:xfrm flipV="1">
            <a:off x="3143053" y="2453511"/>
            <a:ext cx="640675" cy="649"/>
          </a:xfrm>
          <a:prstGeom prst="line">
            <a:avLst/>
          </a:prstGeom>
          <a:noFill/>
          <a:ln w="25400">
            <a:solidFill>
              <a:schemeClr val="tx1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7" name="Straight Connector 23"/>
          <p:cNvCxnSpPr/>
          <p:nvPr/>
        </p:nvCxnSpPr>
        <p:spPr>
          <a:xfrm>
            <a:off x="1175735" y="2669146"/>
            <a:ext cx="0" cy="274629"/>
          </a:xfrm>
          <a:prstGeom prst="lin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8" name="Straight Connector 73"/>
          <p:cNvCxnSpPr/>
          <p:nvPr/>
        </p:nvCxnSpPr>
        <p:spPr>
          <a:xfrm>
            <a:off x="1461485" y="2669146"/>
            <a:ext cx="0" cy="274629"/>
          </a:xfrm>
          <a:prstGeom prst="lin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9" name="Straight Connector 75"/>
          <p:cNvCxnSpPr/>
          <p:nvPr/>
        </p:nvCxnSpPr>
        <p:spPr>
          <a:xfrm>
            <a:off x="3974039" y="2669146"/>
            <a:ext cx="0" cy="274629"/>
          </a:xfrm>
          <a:prstGeom prst="lin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00" name="Straight Connector 77"/>
          <p:cNvCxnSpPr/>
          <p:nvPr/>
        </p:nvCxnSpPr>
        <p:spPr>
          <a:xfrm>
            <a:off x="4228228" y="2669146"/>
            <a:ext cx="0" cy="274629"/>
          </a:xfrm>
          <a:prstGeom prst="lin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01" name="TextBox 78"/>
          <p:cNvSpPr txBox="1"/>
          <p:nvPr/>
        </p:nvSpPr>
        <p:spPr>
          <a:xfrm>
            <a:off x="1366047" y="2691162"/>
            <a:ext cx="338554" cy="400110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fr-FR" sz="10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endParaRPr lang="en-GB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2" name="TextBox 79"/>
          <p:cNvSpPr txBox="1"/>
          <p:nvPr/>
        </p:nvSpPr>
        <p:spPr>
          <a:xfrm>
            <a:off x="3689707" y="2655341"/>
            <a:ext cx="338554" cy="400110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fr-FR" sz="10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what</a:t>
            </a:r>
            <a:endParaRPr lang="en-GB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3" name="TextBox 80"/>
          <p:cNvSpPr txBox="1"/>
          <p:nvPr/>
        </p:nvSpPr>
        <p:spPr>
          <a:xfrm>
            <a:off x="4124557" y="2704716"/>
            <a:ext cx="338554" cy="246221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fr-FR" sz="1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on</a:t>
            </a:r>
            <a:endParaRPr lang="en-GB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04" name="Elbow Connector 81"/>
          <p:cNvCxnSpPr>
            <a:endCxn id="115" idx="0"/>
          </p:cNvCxnSpPr>
          <p:nvPr/>
        </p:nvCxnSpPr>
        <p:spPr>
          <a:xfrm rot="5400000">
            <a:off x="1174562" y="3282119"/>
            <a:ext cx="622300" cy="482771"/>
          </a:xfrm>
          <a:prstGeom prst="bentConnector3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106" name="Group 38"/>
          <p:cNvGrpSpPr/>
          <p:nvPr/>
        </p:nvGrpSpPr>
        <p:grpSpPr>
          <a:xfrm>
            <a:off x="2266752" y="2327958"/>
            <a:ext cx="876301" cy="511417"/>
            <a:chOff x="2626519" y="2339654"/>
            <a:chExt cx="876301" cy="511417"/>
          </a:xfrm>
        </p:grpSpPr>
        <p:sp>
          <p:nvSpPr>
            <p:cNvPr id="107" name="Rectangle 106"/>
            <p:cNvSpPr>
              <a:spLocks noChangeAspect="1"/>
            </p:cNvSpPr>
            <p:nvPr/>
          </p:nvSpPr>
          <p:spPr>
            <a:xfrm>
              <a:off x="2626519" y="2339654"/>
              <a:ext cx="876301" cy="252404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000" b="1" dirty="0" smtClean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;</a:t>
              </a:r>
              <a:endParaRPr lang="en-GB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08" name="Rectangle 107"/>
            <p:cNvSpPr>
              <a:spLocks noChangeAspect="1"/>
            </p:cNvSpPr>
            <p:nvPr/>
          </p:nvSpPr>
          <p:spPr>
            <a:xfrm>
              <a:off x="2626519" y="2598667"/>
              <a:ext cx="876300" cy="252404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600" dirty="0" err="1" smtClean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period</a:t>
              </a:r>
              <a:r>
                <a:rPr lang="fr-FR" sz="600" dirty="0" smtClean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=</a:t>
              </a:r>
              <a:r>
                <a:rPr lang="fr-FR" sz="600" i="1" dirty="0" smtClean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_default</a:t>
              </a:r>
              <a:endParaRPr lang="en-GB" sz="600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109" name="TextBox 90"/>
          <p:cNvSpPr txBox="1"/>
          <p:nvPr/>
        </p:nvSpPr>
        <p:spPr>
          <a:xfrm>
            <a:off x="4030056" y="3218055"/>
            <a:ext cx="369332" cy="673852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fr-FR" sz="1200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to</a:t>
            </a:r>
            <a:endParaRPr lang="en-GB" sz="1200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10" name="Straight Connector 91"/>
          <p:cNvCxnSpPr>
            <a:stCxn id="92" idx="2"/>
          </p:cNvCxnSpPr>
          <p:nvPr/>
        </p:nvCxnSpPr>
        <p:spPr>
          <a:xfrm flipH="1" flipV="1">
            <a:off x="1460069" y="2943776"/>
            <a:ext cx="1146698" cy="2767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98"/>
          <p:cNvCxnSpPr/>
          <p:nvPr/>
        </p:nvCxnSpPr>
        <p:spPr>
          <a:xfrm flipV="1">
            <a:off x="3611129" y="2936256"/>
            <a:ext cx="617099" cy="2878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01"/>
          <p:cNvCxnSpPr/>
          <p:nvPr/>
        </p:nvCxnSpPr>
        <p:spPr>
          <a:xfrm flipH="1" flipV="1">
            <a:off x="1175736" y="2939540"/>
            <a:ext cx="560735" cy="2952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/>
          <p:nvPr/>
        </p:nvCxnSpPr>
        <p:spPr>
          <a:xfrm flipV="1">
            <a:off x="1727098" y="2950581"/>
            <a:ext cx="2253241" cy="2842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Elbow Connector 39"/>
          <p:cNvCxnSpPr/>
          <p:nvPr/>
        </p:nvCxnSpPr>
        <p:spPr>
          <a:xfrm rot="16200000" flipV="1">
            <a:off x="3541365" y="3287173"/>
            <a:ext cx="622300" cy="482771"/>
          </a:xfrm>
          <a:prstGeom prst="bentConnector3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15" name="Rectangle 114"/>
          <p:cNvSpPr/>
          <p:nvPr/>
        </p:nvSpPr>
        <p:spPr>
          <a:xfrm>
            <a:off x="839856" y="3834654"/>
            <a:ext cx="808939" cy="381619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fr-FR" sz="1200" b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Token</a:t>
            </a:r>
            <a:endParaRPr lang="en-GB" sz="1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6" name="Rectangle 115"/>
          <p:cNvSpPr/>
          <p:nvPr/>
        </p:nvSpPr>
        <p:spPr>
          <a:xfrm>
            <a:off x="3672931" y="3854125"/>
            <a:ext cx="877117" cy="381619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t:State</a:t>
            </a:r>
            <a:endParaRPr lang="en-GB" sz="1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17" name="Elbow Connector 41"/>
          <p:cNvCxnSpPr/>
          <p:nvPr/>
        </p:nvCxnSpPr>
        <p:spPr>
          <a:xfrm rot="16200000" flipV="1">
            <a:off x="2525648" y="3290242"/>
            <a:ext cx="622300" cy="482771"/>
          </a:xfrm>
          <a:prstGeom prst="bentConnector3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18" name="Rectangle 117"/>
          <p:cNvSpPr/>
          <p:nvPr/>
        </p:nvSpPr>
        <p:spPr>
          <a:xfrm>
            <a:off x="2606768" y="3857194"/>
            <a:ext cx="859386" cy="381619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f:State</a:t>
            </a:r>
            <a:endParaRPr lang="en-GB" sz="1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9" name="TextBox 43"/>
          <p:cNvSpPr txBox="1"/>
          <p:nvPr/>
        </p:nvSpPr>
        <p:spPr>
          <a:xfrm>
            <a:off x="2993154" y="3303935"/>
            <a:ext cx="369332" cy="673852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fr-FR" sz="1200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endParaRPr lang="en-GB" sz="1200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0" name="TextBox 24"/>
          <p:cNvSpPr txBox="1"/>
          <p:nvPr/>
        </p:nvSpPr>
        <p:spPr>
          <a:xfrm>
            <a:off x="7707417" y="2920358"/>
            <a:ext cx="338554" cy="400110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fr-FR" sz="10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what</a:t>
            </a:r>
            <a:endParaRPr lang="en-GB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1" name="Rectangle 120"/>
          <p:cNvSpPr/>
          <p:nvPr/>
        </p:nvSpPr>
        <p:spPr>
          <a:xfrm>
            <a:off x="7315404" y="1943145"/>
            <a:ext cx="4166934" cy="42401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D_APP</a:t>
            </a:r>
            <a:endParaRPr lang="en-GB" sz="1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2" name="Rectangle 121"/>
          <p:cNvSpPr/>
          <p:nvPr/>
        </p:nvSpPr>
        <p:spPr>
          <a:xfrm>
            <a:off x="7315404" y="2367159"/>
            <a:ext cx="4166934" cy="109166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b="1" i="1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3" name="Rectangle 122"/>
          <p:cNvSpPr/>
          <p:nvPr/>
        </p:nvSpPr>
        <p:spPr>
          <a:xfrm>
            <a:off x="7771875" y="2487103"/>
            <a:ext cx="646305" cy="42401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DAPP</a:t>
            </a:r>
            <a:endParaRPr lang="en-GB" sz="1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4" name="Rectangle 123"/>
          <p:cNvSpPr/>
          <p:nvPr/>
        </p:nvSpPr>
        <p:spPr>
          <a:xfrm>
            <a:off x="10575832" y="2479845"/>
            <a:ext cx="646305" cy="42401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APP</a:t>
            </a:r>
            <a:endParaRPr lang="en-GB" sz="1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25" name="Straight Connector 17"/>
          <p:cNvCxnSpPr>
            <a:stCxn id="123" idx="3"/>
            <a:endCxn id="137" idx="1"/>
          </p:cNvCxnSpPr>
          <p:nvPr/>
        </p:nvCxnSpPr>
        <p:spPr>
          <a:xfrm flipV="1">
            <a:off x="8418180" y="2692501"/>
            <a:ext cx="640676" cy="6609"/>
          </a:xfrm>
          <a:prstGeom prst="line">
            <a:avLst/>
          </a:prstGeom>
          <a:noFill/>
          <a:ln w="25400">
            <a:solidFill>
              <a:schemeClr val="tx1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26" name="Straight Connector 71"/>
          <p:cNvCxnSpPr>
            <a:stCxn id="137" idx="3"/>
            <a:endCxn id="124" idx="1"/>
          </p:cNvCxnSpPr>
          <p:nvPr/>
        </p:nvCxnSpPr>
        <p:spPr>
          <a:xfrm flipV="1">
            <a:off x="9935157" y="2691852"/>
            <a:ext cx="640675" cy="649"/>
          </a:xfrm>
          <a:prstGeom prst="line">
            <a:avLst/>
          </a:prstGeom>
          <a:noFill/>
          <a:ln w="25400">
            <a:solidFill>
              <a:schemeClr val="tx1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27" name="Straight Connector 23"/>
          <p:cNvCxnSpPr/>
          <p:nvPr/>
        </p:nvCxnSpPr>
        <p:spPr>
          <a:xfrm>
            <a:off x="7967839" y="2907487"/>
            <a:ext cx="0" cy="274629"/>
          </a:xfrm>
          <a:prstGeom prst="lin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28" name="Straight Connector 73"/>
          <p:cNvCxnSpPr/>
          <p:nvPr/>
        </p:nvCxnSpPr>
        <p:spPr>
          <a:xfrm>
            <a:off x="8253589" y="2907487"/>
            <a:ext cx="0" cy="274629"/>
          </a:xfrm>
          <a:prstGeom prst="lin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29" name="Straight Connector 75"/>
          <p:cNvCxnSpPr/>
          <p:nvPr/>
        </p:nvCxnSpPr>
        <p:spPr>
          <a:xfrm>
            <a:off x="10766143" y="2907487"/>
            <a:ext cx="0" cy="274629"/>
          </a:xfrm>
          <a:prstGeom prst="lin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30" name="Straight Connector 77"/>
          <p:cNvCxnSpPr/>
          <p:nvPr/>
        </p:nvCxnSpPr>
        <p:spPr>
          <a:xfrm>
            <a:off x="11020332" y="2907487"/>
            <a:ext cx="0" cy="274629"/>
          </a:xfrm>
          <a:prstGeom prst="lin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31" name="TextBox 78"/>
          <p:cNvSpPr txBox="1"/>
          <p:nvPr/>
        </p:nvSpPr>
        <p:spPr>
          <a:xfrm>
            <a:off x="8158151" y="2929503"/>
            <a:ext cx="338554" cy="400110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fr-FR" sz="10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endParaRPr lang="en-GB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32" name="TextBox 79"/>
          <p:cNvSpPr txBox="1"/>
          <p:nvPr/>
        </p:nvSpPr>
        <p:spPr>
          <a:xfrm>
            <a:off x="10481811" y="2893682"/>
            <a:ext cx="338554" cy="400110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fr-FR" sz="10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what</a:t>
            </a:r>
            <a:endParaRPr lang="en-GB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33" name="TextBox 80"/>
          <p:cNvSpPr txBox="1"/>
          <p:nvPr/>
        </p:nvSpPr>
        <p:spPr>
          <a:xfrm>
            <a:off x="10916661" y="2943057"/>
            <a:ext cx="338554" cy="246221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fr-FR" sz="1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on</a:t>
            </a:r>
            <a:endParaRPr lang="en-GB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34" name="Elbow Connector 81"/>
          <p:cNvCxnSpPr/>
          <p:nvPr/>
        </p:nvCxnSpPr>
        <p:spPr>
          <a:xfrm rot="5400000">
            <a:off x="7966666" y="3520459"/>
            <a:ext cx="622300" cy="482771"/>
          </a:xfrm>
          <a:prstGeom prst="bentConnector3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35" name="TextBox 85"/>
          <p:cNvSpPr txBox="1"/>
          <p:nvPr/>
        </p:nvSpPr>
        <p:spPr>
          <a:xfrm>
            <a:off x="7725695" y="3634856"/>
            <a:ext cx="369332" cy="488693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fr-FR" sz="1200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what</a:t>
            </a:r>
            <a:endParaRPr lang="en-GB" sz="1200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136" name="Group 38"/>
          <p:cNvGrpSpPr/>
          <p:nvPr/>
        </p:nvGrpSpPr>
        <p:grpSpPr>
          <a:xfrm>
            <a:off x="9058856" y="2566299"/>
            <a:ext cx="876301" cy="511417"/>
            <a:chOff x="2626519" y="2339654"/>
            <a:chExt cx="876301" cy="511417"/>
          </a:xfrm>
        </p:grpSpPr>
        <p:sp>
          <p:nvSpPr>
            <p:cNvPr id="137" name="Rectangle 136"/>
            <p:cNvSpPr>
              <a:spLocks noChangeAspect="1"/>
            </p:cNvSpPr>
            <p:nvPr/>
          </p:nvSpPr>
          <p:spPr>
            <a:xfrm>
              <a:off x="2626519" y="2339654"/>
              <a:ext cx="876301" cy="252404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000" b="1" dirty="0" smtClean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;</a:t>
              </a:r>
              <a:endParaRPr lang="en-GB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38" name="Rectangle 137"/>
            <p:cNvSpPr>
              <a:spLocks noChangeAspect="1"/>
            </p:cNvSpPr>
            <p:nvPr/>
          </p:nvSpPr>
          <p:spPr>
            <a:xfrm>
              <a:off x="2626519" y="2598667"/>
              <a:ext cx="876300" cy="252404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600" dirty="0" err="1" smtClean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period</a:t>
              </a:r>
              <a:r>
                <a:rPr lang="fr-FR" sz="600" dirty="0" smtClean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=</a:t>
              </a:r>
              <a:r>
                <a:rPr lang="fr-FR" sz="600" i="1" dirty="0" smtClean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_default</a:t>
              </a:r>
              <a:endParaRPr lang="en-GB" sz="600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139" name="TextBox 90"/>
          <p:cNvSpPr txBox="1"/>
          <p:nvPr/>
        </p:nvSpPr>
        <p:spPr>
          <a:xfrm>
            <a:off x="10822160" y="3456396"/>
            <a:ext cx="369332" cy="673852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fr-FR" sz="1200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to</a:t>
            </a:r>
            <a:endParaRPr lang="en-GB" sz="1200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40" name="Straight Connector 91"/>
          <p:cNvCxnSpPr>
            <a:stCxn id="122" idx="2"/>
          </p:cNvCxnSpPr>
          <p:nvPr/>
        </p:nvCxnSpPr>
        <p:spPr>
          <a:xfrm flipH="1" flipV="1">
            <a:off x="8252173" y="3182117"/>
            <a:ext cx="1146698" cy="2767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98"/>
          <p:cNvCxnSpPr/>
          <p:nvPr/>
        </p:nvCxnSpPr>
        <p:spPr>
          <a:xfrm flipV="1">
            <a:off x="10403233" y="3174597"/>
            <a:ext cx="617099" cy="2878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01"/>
          <p:cNvCxnSpPr/>
          <p:nvPr/>
        </p:nvCxnSpPr>
        <p:spPr>
          <a:xfrm flipH="1" flipV="1">
            <a:off x="7967840" y="3177881"/>
            <a:ext cx="560735" cy="2952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12"/>
          <p:cNvCxnSpPr/>
          <p:nvPr/>
        </p:nvCxnSpPr>
        <p:spPr>
          <a:xfrm flipV="1">
            <a:off x="8519202" y="3188922"/>
            <a:ext cx="2253241" cy="2842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Elbow Connector 39"/>
          <p:cNvCxnSpPr/>
          <p:nvPr/>
        </p:nvCxnSpPr>
        <p:spPr>
          <a:xfrm rot="16200000" flipV="1">
            <a:off x="10333469" y="3525514"/>
            <a:ext cx="622300" cy="482771"/>
          </a:xfrm>
          <a:prstGeom prst="bentConnector3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45" name="Rectangle 144"/>
          <p:cNvSpPr/>
          <p:nvPr/>
        </p:nvSpPr>
        <p:spPr>
          <a:xfrm>
            <a:off x="7631960" y="4072995"/>
            <a:ext cx="808939" cy="381619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fr-FR" sz="1200" b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Token</a:t>
            </a:r>
            <a:endParaRPr lang="en-GB" sz="1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46" name="Rectangle 145"/>
          <p:cNvSpPr/>
          <p:nvPr/>
        </p:nvSpPr>
        <p:spPr>
          <a:xfrm>
            <a:off x="10465035" y="4092466"/>
            <a:ext cx="877117" cy="381619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t:State</a:t>
            </a:r>
            <a:endParaRPr lang="en-GB" sz="1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47" name="Elbow Connector 41"/>
          <p:cNvCxnSpPr/>
          <p:nvPr/>
        </p:nvCxnSpPr>
        <p:spPr>
          <a:xfrm rot="16200000" flipV="1">
            <a:off x="9317752" y="3528583"/>
            <a:ext cx="622300" cy="482771"/>
          </a:xfrm>
          <a:prstGeom prst="bentConnector3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48" name="Rectangle 147"/>
          <p:cNvSpPr/>
          <p:nvPr/>
        </p:nvSpPr>
        <p:spPr>
          <a:xfrm>
            <a:off x="9398872" y="4095535"/>
            <a:ext cx="859386" cy="381619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f:State</a:t>
            </a:r>
            <a:endParaRPr lang="en-GB" sz="1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49" name="TextBox 43"/>
          <p:cNvSpPr txBox="1"/>
          <p:nvPr/>
        </p:nvSpPr>
        <p:spPr>
          <a:xfrm>
            <a:off x="9785258" y="3542276"/>
            <a:ext cx="369332" cy="673852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fr-FR" sz="1200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endParaRPr lang="en-GB" sz="1200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50" name="Rectangle 149"/>
          <p:cNvSpPr/>
          <p:nvPr/>
        </p:nvSpPr>
        <p:spPr>
          <a:xfrm>
            <a:off x="7629685" y="4074510"/>
            <a:ext cx="829612" cy="380104"/>
          </a:xfrm>
          <a:prstGeom prst="rect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fr-FR" sz="12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Pacman</a:t>
            </a:r>
            <a:endParaRPr lang="en-US" sz="1200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51" name="Rectangle 150"/>
          <p:cNvSpPr/>
          <p:nvPr/>
        </p:nvSpPr>
        <p:spPr>
          <a:xfrm>
            <a:off x="9395156" y="4092245"/>
            <a:ext cx="869938" cy="399068"/>
          </a:xfrm>
          <a:prstGeom prst="rect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1200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f:Cell   </a:t>
            </a:r>
            <a:endParaRPr lang="en-US" sz="1200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52" name="Rectangle 151"/>
          <p:cNvSpPr/>
          <p:nvPr/>
        </p:nvSpPr>
        <p:spPr>
          <a:xfrm>
            <a:off x="10460232" y="4089614"/>
            <a:ext cx="903600" cy="384471"/>
          </a:xfrm>
          <a:prstGeom prst="rect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1200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t:Cell   </a:t>
            </a:r>
            <a:endParaRPr lang="en-US" sz="1200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8" name="Espace réservé du numéro de diapositive 3"/>
          <p:cNvSpPr>
            <a:spLocks noGrp="1"/>
          </p:cNvSpPr>
          <p:nvPr>
            <p:ph type="sldNum" sz="quarter" idx="10"/>
          </p:nvPr>
        </p:nvSpPr>
        <p:spPr>
          <a:xfrm>
            <a:off x="10303200" y="6591504"/>
            <a:ext cx="1828492" cy="266496"/>
          </a:xfrm>
        </p:spPr>
        <p:txBody>
          <a:bodyPr/>
          <a:lstStyle/>
          <a:p>
            <a:pPr>
              <a:defRPr/>
            </a:pPr>
            <a:r>
              <a:rPr lang="en-US" dirty="0" smtClean="0">
                <a:solidFill>
                  <a:prstClr val="white"/>
                </a:solidFill>
                <a:latin typeface="Calibri"/>
              </a:rPr>
              <a:t>25</a:t>
            </a: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7" name="Ellipse 86"/>
          <p:cNvSpPr/>
          <p:nvPr/>
        </p:nvSpPr>
        <p:spPr>
          <a:xfrm>
            <a:off x="1654667" y="4905369"/>
            <a:ext cx="504000" cy="504000"/>
          </a:xfrm>
          <a:prstGeom prst="ellipse">
            <a:avLst/>
          </a:prstGeom>
          <a:noFill/>
          <a:ln w="285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Ellipse 87"/>
          <p:cNvSpPr/>
          <p:nvPr/>
        </p:nvSpPr>
        <p:spPr>
          <a:xfrm>
            <a:off x="1816667" y="5072914"/>
            <a:ext cx="180000" cy="180000"/>
          </a:xfrm>
          <a:prstGeom prst="ellipse">
            <a:avLst/>
          </a:prstGeom>
          <a:solidFill>
            <a:srgbClr val="C00000"/>
          </a:solidFill>
          <a:ln w="285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Ellipse 88"/>
          <p:cNvSpPr/>
          <p:nvPr/>
        </p:nvSpPr>
        <p:spPr>
          <a:xfrm>
            <a:off x="2739631" y="4936797"/>
            <a:ext cx="468000" cy="468000"/>
          </a:xfrm>
          <a:prstGeom prst="ellipse">
            <a:avLst/>
          </a:prstGeom>
          <a:noFill/>
          <a:ln w="60325" cmpd="thickThin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53" name="Connecteur droit avec flèche 152"/>
          <p:cNvCxnSpPr/>
          <p:nvPr/>
        </p:nvCxnSpPr>
        <p:spPr>
          <a:xfrm>
            <a:off x="2158667" y="5152813"/>
            <a:ext cx="576000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 w="sm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4" name="Connecteur droit avec flèche 153"/>
          <p:cNvCxnSpPr/>
          <p:nvPr/>
        </p:nvCxnSpPr>
        <p:spPr>
          <a:xfrm>
            <a:off x="1440211" y="4773589"/>
            <a:ext cx="266918" cy="216024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5" name="Ellipse 154"/>
          <p:cNvSpPr/>
          <p:nvPr/>
        </p:nvSpPr>
        <p:spPr>
          <a:xfrm>
            <a:off x="2872817" y="5085160"/>
            <a:ext cx="180000" cy="180000"/>
          </a:xfrm>
          <a:prstGeom prst="ellipse">
            <a:avLst/>
          </a:prstGeom>
          <a:solidFill>
            <a:srgbClr val="C00000"/>
          </a:solidFill>
          <a:ln w="285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ounded Rectangle 70"/>
          <p:cNvSpPr/>
          <p:nvPr/>
        </p:nvSpPr>
        <p:spPr>
          <a:xfrm>
            <a:off x="7475710" y="4869160"/>
            <a:ext cx="1191600" cy="7920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sp>
        <p:nvSpPr>
          <p:cNvPr id="85" name="Rounded Rectangle 71"/>
          <p:cNvSpPr/>
          <p:nvPr/>
        </p:nvSpPr>
        <p:spPr>
          <a:xfrm>
            <a:off x="10232803" y="4878462"/>
            <a:ext cx="1191789" cy="7920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cxnSp>
        <p:nvCxnSpPr>
          <p:cNvPr id="157" name="Straight Connector 75"/>
          <p:cNvCxnSpPr>
            <a:stCxn id="84" idx="3"/>
            <a:endCxn id="85" idx="1"/>
          </p:cNvCxnSpPr>
          <p:nvPr/>
        </p:nvCxnSpPr>
        <p:spPr>
          <a:xfrm>
            <a:off x="8667310" y="5265160"/>
            <a:ext cx="1565493" cy="930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TextBox 85"/>
          <p:cNvSpPr txBox="1"/>
          <p:nvPr/>
        </p:nvSpPr>
        <p:spPr>
          <a:xfrm>
            <a:off x="9526246" y="5034328"/>
            <a:ext cx="7332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800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right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sp>
        <p:nvSpPr>
          <p:cNvPr id="159" name="TextBox 89"/>
          <p:cNvSpPr txBox="1"/>
          <p:nvPr/>
        </p:nvSpPr>
        <p:spPr>
          <a:xfrm>
            <a:off x="8647052" y="5300976"/>
            <a:ext cx="5945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800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left</a:t>
            </a:r>
            <a:endParaRPr kumimoji="0" lang="en-GB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pic>
        <p:nvPicPr>
          <p:cNvPr id="160" name="Picture 9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8589" y="4977607"/>
            <a:ext cx="541021" cy="558160"/>
          </a:xfrm>
          <a:prstGeom prst="rect">
            <a:avLst/>
          </a:prstGeom>
        </p:spPr>
      </p:pic>
      <p:pic>
        <p:nvPicPr>
          <p:cNvPr id="161" name="Picture 9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4178" y="4991731"/>
            <a:ext cx="541021" cy="558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5" fill="hold">
                            <p:stCondLst>
                              <p:cond delay="500"/>
                            </p:stCondLst>
                            <p:childTnLst>
                              <p:par>
                                <p:cTn id="176" presetID="22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77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78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79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set>
                                      <p:cBhvr>
                                        <p:cTn id="180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1" fill="hold">
                            <p:stCondLst>
                              <p:cond delay="1000"/>
                            </p:stCondLst>
                            <p:childTnLst>
                              <p:par>
                                <p:cTn id="182" presetID="22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83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84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85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set>
                                      <p:cBhvr>
                                        <p:cTn id="186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8" presetID="22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89" dur="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90" dur="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91" dur="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set>
                                      <p:cBhvr>
                                        <p:cTn id="192" dur="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0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3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6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9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2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3" presetID="1" presetClass="exit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1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" grpId="0"/>
      <p:bldP spid="90" grpId="0"/>
      <p:bldP spid="91" grpId="0" animBg="1"/>
      <p:bldP spid="92" grpId="0" animBg="1"/>
      <p:bldP spid="93" grpId="0" animBg="1"/>
      <p:bldP spid="94" grpId="0" animBg="1"/>
      <p:bldP spid="101" grpId="0"/>
      <p:bldP spid="102" grpId="0"/>
      <p:bldP spid="103" grpId="0"/>
      <p:bldP spid="109" grpId="0"/>
      <p:bldP spid="115" grpId="0" animBg="1"/>
      <p:bldP spid="116" grpId="0" animBg="1"/>
      <p:bldP spid="118" grpId="0" animBg="1"/>
      <p:bldP spid="119" grpId="0"/>
      <p:bldP spid="120" grpId="0"/>
      <p:bldP spid="121" grpId="0" animBg="1"/>
      <p:bldP spid="122" grpId="0" animBg="1"/>
      <p:bldP spid="123" grpId="0" animBg="1"/>
      <p:bldP spid="124" grpId="0" animBg="1"/>
      <p:bldP spid="131" grpId="0"/>
      <p:bldP spid="132" grpId="0"/>
      <p:bldP spid="133" grpId="0"/>
      <p:bldP spid="135" grpId="0"/>
      <p:bldP spid="139" grpId="0"/>
      <p:bldP spid="145" grpId="0" animBg="1"/>
      <p:bldP spid="146" grpId="0" animBg="1"/>
      <p:bldP spid="148" grpId="0" animBg="1"/>
      <p:bldP spid="149" grpId="0"/>
      <p:bldP spid="150" grpId="0" animBg="1"/>
      <p:bldP spid="150" grpId="1" animBg="1"/>
      <p:bldP spid="151" grpId="0" animBg="1"/>
      <p:bldP spid="151" grpId="1" animBg="1"/>
      <p:bldP spid="152" grpId="0" animBg="1"/>
      <p:bldP spid="152" grpId="1" animBg="1"/>
      <p:bldP spid="87" grpId="0" animBg="1"/>
      <p:bldP spid="88" grpId="0" animBg="1"/>
      <p:bldP spid="88" grpId="1" animBg="1"/>
      <p:bldP spid="89" grpId="0" animBg="1"/>
      <p:bldP spid="155" grpId="0" animBg="1"/>
      <p:bldP spid="84" grpId="0" animBg="1"/>
      <p:bldP spid="85" grpId="0" animBg="1"/>
      <p:bldP spid="158" grpId="0"/>
      <p:bldP spid="15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fr-BE" dirty="0" err="1">
                <a:latin typeface="Arial" panose="020B0604020202020204" pitchFamily="34" charset="0"/>
                <a:cs typeface="Arial" panose="020B0604020202020204" pitchFamily="34" charset="0"/>
              </a:rPr>
              <a:t>Pacman</a:t>
            </a:r>
            <a:r>
              <a:rPr lang="fr-BE" dirty="0">
                <a:latin typeface="Arial" panose="020B0604020202020204" pitchFamily="34" charset="0"/>
                <a:cs typeface="Arial" panose="020B0604020202020204" pitchFamily="34" charset="0"/>
              </a:rPr>
              <a:t> DSL </a:t>
            </a:r>
            <a:r>
              <a:rPr lang="fr-BE" dirty="0" err="1">
                <a:latin typeface="Arial" panose="020B0604020202020204" pitchFamily="34" charset="0"/>
                <a:cs typeface="Arial" panose="020B0604020202020204" pitchFamily="34" charset="0"/>
              </a:rPr>
              <a:t>Metamodel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-49706" y="2168089"/>
            <a:ext cx="7496595" cy="3381426"/>
          </a:xfrm>
        </p:spPr>
        <p:txBody>
          <a:bodyPr/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4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Domain Definition </a:t>
            </a:r>
            <a:r>
              <a:rPr lang="en-US" sz="2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metamodel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(typically produced from a textual/visual editor)</a:t>
            </a:r>
          </a:p>
          <a:p>
            <a:pPr>
              <a:lnSpc>
                <a:spcPct val="250000"/>
              </a:lnSpc>
            </a:pPr>
            <a:endParaRPr lang="en-US" sz="24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lnSpc>
                <a:spcPct val="250000"/>
              </a:lnSpc>
              <a:buFont typeface="Wingdings" panose="05000000000000000000" pitchFamily="2" charset="2"/>
              <a:buChar char="q"/>
            </a:pPr>
            <a:r>
              <a:rPr lang="en-US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State Definition </a:t>
            </a:r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metamodel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0902" y="6101565"/>
            <a:ext cx="866738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 smtClean="0"/>
              <a:t>Benoît</a:t>
            </a:r>
            <a:r>
              <a:rPr lang="en-US" sz="1200" dirty="0" smtClean="0"/>
              <a:t> </a:t>
            </a:r>
            <a:r>
              <a:rPr lang="en-US" sz="1200" dirty="0" err="1"/>
              <a:t>Combemale</a:t>
            </a:r>
            <a:r>
              <a:rPr lang="en-US" sz="1200" dirty="0"/>
              <a:t>, Xavier </a:t>
            </a:r>
            <a:r>
              <a:rPr lang="en-US" sz="1200" dirty="0" err="1"/>
              <a:t>Crégut</a:t>
            </a:r>
            <a:r>
              <a:rPr lang="en-US" sz="1200" dirty="0"/>
              <a:t>, and Marc </a:t>
            </a:r>
            <a:r>
              <a:rPr lang="en-US" sz="1200" dirty="0" err="1"/>
              <a:t>Pantel</a:t>
            </a:r>
            <a:r>
              <a:rPr lang="en-US" sz="1200" dirty="0"/>
              <a:t>. A Design Pattern to Build Executable DSMLs and Associated V&amp;V Tools. In Asia-Pacific Software Engineering Conference, pages 282–287, 2012</a:t>
            </a:r>
          </a:p>
        </p:txBody>
      </p:sp>
      <p:sp>
        <p:nvSpPr>
          <p:cNvPr id="7" name="Rectangle 6"/>
          <p:cNvSpPr/>
          <p:nvPr/>
        </p:nvSpPr>
        <p:spPr>
          <a:xfrm rot="2700000">
            <a:off x="8456599" y="2977527"/>
            <a:ext cx="108000" cy="10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/>
        </p:nvSpPr>
        <p:spPr>
          <a:xfrm>
            <a:off x="7392144" y="1772816"/>
            <a:ext cx="4501458" cy="331652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9" name="Group 26"/>
          <p:cNvGrpSpPr/>
          <p:nvPr/>
        </p:nvGrpSpPr>
        <p:grpSpPr>
          <a:xfrm>
            <a:off x="7443812" y="1824546"/>
            <a:ext cx="1266826" cy="559523"/>
            <a:chOff x="333374" y="419100"/>
            <a:chExt cx="1266826" cy="559523"/>
          </a:xfrm>
        </p:grpSpPr>
        <p:sp>
          <p:nvSpPr>
            <p:cNvPr id="51" name="Rectangle 50"/>
            <p:cNvSpPr/>
            <p:nvPr/>
          </p:nvSpPr>
          <p:spPr>
            <a:xfrm>
              <a:off x="333374" y="419100"/>
              <a:ext cx="1266825" cy="276225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dirty="0" smtClean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Game</a:t>
              </a:r>
              <a:endParaRPr lang="en-GB" sz="1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333374" y="695325"/>
              <a:ext cx="1266826" cy="283298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fr-FR" sz="1000" dirty="0" smtClean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score: </a:t>
              </a:r>
              <a:r>
                <a:rPr lang="fr-FR" sz="1000" dirty="0" err="1" smtClean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Integer</a:t>
              </a:r>
              <a:endParaRPr lang="en-GB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10" name="Group 25"/>
          <p:cNvGrpSpPr/>
          <p:nvPr/>
        </p:nvGrpSpPr>
        <p:grpSpPr>
          <a:xfrm>
            <a:off x="8835075" y="2324272"/>
            <a:ext cx="1057277" cy="559523"/>
            <a:chOff x="1238249" y="1120272"/>
            <a:chExt cx="1057277" cy="559523"/>
          </a:xfrm>
        </p:grpSpPr>
        <p:sp>
          <p:nvSpPr>
            <p:cNvPr id="49" name="Rectangle 48"/>
            <p:cNvSpPr/>
            <p:nvPr/>
          </p:nvSpPr>
          <p:spPr>
            <a:xfrm>
              <a:off x="1238250" y="1120272"/>
              <a:ext cx="1057276" cy="276225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dirty="0" err="1" smtClean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Level</a:t>
              </a:r>
              <a:endParaRPr lang="en-GB" sz="1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1238249" y="1396497"/>
              <a:ext cx="1057276" cy="283298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fr-FR" sz="1000" dirty="0" smtClean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id: </a:t>
              </a:r>
              <a:r>
                <a:rPr lang="fr-FR" sz="1000" dirty="0" err="1" smtClean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Integer</a:t>
              </a:r>
              <a:endParaRPr lang="en-GB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11" name="Rectangle 10"/>
          <p:cNvSpPr/>
          <p:nvPr/>
        </p:nvSpPr>
        <p:spPr>
          <a:xfrm>
            <a:off x="7857282" y="2889194"/>
            <a:ext cx="581026" cy="27622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Maze</a:t>
            </a:r>
            <a:endParaRPr lang="en-GB" sz="12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" name="Rectangle 10"/>
          <p:cNvSpPr/>
          <p:nvPr/>
        </p:nvSpPr>
        <p:spPr>
          <a:xfrm>
            <a:off x="8586181" y="4016468"/>
            <a:ext cx="797256" cy="630218"/>
          </a:xfrm>
          <a:custGeom>
            <a:avLst/>
            <a:gdLst>
              <a:gd name="connsiteX0" fmla="*/ 0 w 581026"/>
              <a:gd name="connsiteY0" fmla="*/ 0 h 453569"/>
              <a:gd name="connsiteX1" fmla="*/ 581026 w 581026"/>
              <a:gd name="connsiteY1" fmla="*/ 0 h 453569"/>
              <a:gd name="connsiteX2" fmla="*/ 581026 w 581026"/>
              <a:gd name="connsiteY2" fmla="*/ 453569 h 453569"/>
              <a:gd name="connsiteX3" fmla="*/ 0 w 581026"/>
              <a:gd name="connsiteY3" fmla="*/ 453569 h 453569"/>
              <a:gd name="connsiteX4" fmla="*/ 0 w 581026"/>
              <a:gd name="connsiteY4" fmla="*/ 0 h 453569"/>
              <a:gd name="connsiteX0" fmla="*/ 0 w 581026"/>
              <a:gd name="connsiteY0" fmla="*/ 0 h 453569"/>
              <a:gd name="connsiteX1" fmla="*/ 134336 w 581026"/>
              <a:gd name="connsiteY1" fmla="*/ 524 h 453569"/>
              <a:gd name="connsiteX2" fmla="*/ 581026 w 581026"/>
              <a:gd name="connsiteY2" fmla="*/ 0 h 453569"/>
              <a:gd name="connsiteX3" fmla="*/ 581026 w 581026"/>
              <a:gd name="connsiteY3" fmla="*/ 453569 h 453569"/>
              <a:gd name="connsiteX4" fmla="*/ 0 w 581026"/>
              <a:gd name="connsiteY4" fmla="*/ 453569 h 453569"/>
              <a:gd name="connsiteX5" fmla="*/ 0 w 581026"/>
              <a:gd name="connsiteY5" fmla="*/ 0 h 453569"/>
              <a:gd name="connsiteX0" fmla="*/ 0 w 581026"/>
              <a:gd name="connsiteY0" fmla="*/ 1857 h 455426"/>
              <a:gd name="connsiteX1" fmla="*/ 134336 w 581026"/>
              <a:gd name="connsiteY1" fmla="*/ 2381 h 455426"/>
              <a:gd name="connsiteX2" fmla="*/ 317693 w 581026"/>
              <a:gd name="connsiteY2" fmla="*/ 0 h 455426"/>
              <a:gd name="connsiteX3" fmla="*/ 581026 w 581026"/>
              <a:gd name="connsiteY3" fmla="*/ 1857 h 455426"/>
              <a:gd name="connsiteX4" fmla="*/ 581026 w 581026"/>
              <a:gd name="connsiteY4" fmla="*/ 455426 h 455426"/>
              <a:gd name="connsiteX5" fmla="*/ 0 w 581026"/>
              <a:gd name="connsiteY5" fmla="*/ 455426 h 455426"/>
              <a:gd name="connsiteX6" fmla="*/ 0 w 581026"/>
              <a:gd name="connsiteY6" fmla="*/ 1857 h 455426"/>
              <a:gd name="connsiteX0" fmla="*/ 0 w 581026"/>
              <a:gd name="connsiteY0" fmla="*/ 1857 h 455426"/>
              <a:gd name="connsiteX1" fmla="*/ 134336 w 581026"/>
              <a:gd name="connsiteY1" fmla="*/ 2381 h 455426"/>
              <a:gd name="connsiteX2" fmla="*/ 317693 w 581026"/>
              <a:gd name="connsiteY2" fmla="*/ 0 h 455426"/>
              <a:gd name="connsiteX3" fmla="*/ 581026 w 581026"/>
              <a:gd name="connsiteY3" fmla="*/ 1857 h 455426"/>
              <a:gd name="connsiteX4" fmla="*/ 580347 w 581026"/>
              <a:gd name="connsiteY4" fmla="*/ 103248 h 455426"/>
              <a:gd name="connsiteX5" fmla="*/ 581026 w 581026"/>
              <a:gd name="connsiteY5" fmla="*/ 455426 h 455426"/>
              <a:gd name="connsiteX6" fmla="*/ 0 w 581026"/>
              <a:gd name="connsiteY6" fmla="*/ 455426 h 455426"/>
              <a:gd name="connsiteX7" fmla="*/ 0 w 581026"/>
              <a:gd name="connsiteY7" fmla="*/ 1857 h 455426"/>
              <a:gd name="connsiteX0" fmla="*/ 0 w 581026"/>
              <a:gd name="connsiteY0" fmla="*/ 1857 h 455426"/>
              <a:gd name="connsiteX1" fmla="*/ 134336 w 581026"/>
              <a:gd name="connsiteY1" fmla="*/ 2381 h 455426"/>
              <a:gd name="connsiteX2" fmla="*/ 317693 w 581026"/>
              <a:gd name="connsiteY2" fmla="*/ 0 h 455426"/>
              <a:gd name="connsiteX3" fmla="*/ 581026 w 581026"/>
              <a:gd name="connsiteY3" fmla="*/ 1857 h 455426"/>
              <a:gd name="connsiteX4" fmla="*/ 580347 w 581026"/>
              <a:gd name="connsiteY4" fmla="*/ 103248 h 455426"/>
              <a:gd name="connsiteX5" fmla="*/ 581026 w 581026"/>
              <a:gd name="connsiteY5" fmla="*/ 455426 h 455426"/>
              <a:gd name="connsiteX6" fmla="*/ 0 w 581026"/>
              <a:gd name="connsiteY6" fmla="*/ 455426 h 455426"/>
              <a:gd name="connsiteX7" fmla="*/ 0 w 581026"/>
              <a:gd name="connsiteY7" fmla="*/ 1857 h 455426"/>
              <a:gd name="connsiteX0" fmla="*/ 0 w 581026"/>
              <a:gd name="connsiteY0" fmla="*/ 1857 h 456014"/>
              <a:gd name="connsiteX1" fmla="*/ 134336 w 581026"/>
              <a:gd name="connsiteY1" fmla="*/ 2381 h 456014"/>
              <a:gd name="connsiteX2" fmla="*/ 317693 w 581026"/>
              <a:gd name="connsiteY2" fmla="*/ 0 h 456014"/>
              <a:gd name="connsiteX3" fmla="*/ 581026 w 581026"/>
              <a:gd name="connsiteY3" fmla="*/ 1857 h 456014"/>
              <a:gd name="connsiteX4" fmla="*/ 580347 w 581026"/>
              <a:gd name="connsiteY4" fmla="*/ 103248 h 456014"/>
              <a:gd name="connsiteX5" fmla="*/ 581026 w 581026"/>
              <a:gd name="connsiteY5" fmla="*/ 455426 h 456014"/>
              <a:gd name="connsiteX6" fmla="*/ 464074 w 581026"/>
              <a:gd name="connsiteY6" fmla="*/ 456014 h 456014"/>
              <a:gd name="connsiteX7" fmla="*/ 0 w 581026"/>
              <a:gd name="connsiteY7" fmla="*/ 455426 h 456014"/>
              <a:gd name="connsiteX8" fmla="*/ 0 w 581026"/>
              <a:gd name="connsiteY8" fmla="*/ 1857 h 456014"/>
              <a:gd name="connsiteX0" fmla="*/ 0 w 581026"/>
              <a:gd name="connsiteY0" fmla="*/ 1857 h 455426"/>
              <a:gd name="connsiteX1" fmla="*/ 134336 w 581026"/>
              <a:gd name="connsiteY1" fmla="*/ 2381 h 455426"/>
              <a:gd name="connsiteX2" fmla="*/ 317693 w 581026"/>
              <a:gd name="connsiteY2" fmla="*/ 0 h 455426"/>
              <a:gd name="connsiteX3" fmla="*/ 581026 w 581026"/>
              <a:gd name="connsiteY3" fmla="*/ 1857 h 455426"/>
              <a:gd name="connsiteX4" fmla="*/ 580347 w 581026"/>
              <a:gd name="connsiteY4" fmla="*/ 103248 h 455426"/>
              <a:gd name="connsiteX5" fmla="*/ 581026 w 581026"/>
              <a:gd name="connsiteY5" fmla="*/ 455426 h 455426"/>
              <a:gd name="connsiteX6" fmla="*/ 326976 w 581026"/>
              <a:gd name="connsiteY6" fmla="*/ 454293 h 455426"/>
              <a:gd name="connsiteX7" fmla="*/ 0 w 581026"/>
              <a:gd name="connsiteY7" fmla="*/ 455426 h 455426"/>
              <a:gd name="connsiteX8" fmla="*/ 0 w 581026"/>
              <a:gd name="connsiteY8" fmla="*/ 1857 h 455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1026" h="455426">
                <a:moveTo>
                  <a:pt x="0" y="1857"/>
                </a:moveTo>
                <a:lnTo>
                  <a:pt x="134336" y="2381"/>
                </a:lnTo>
                <a:lnTo>
                  <a:pt x="317693" y="0"/>
                </a:lnTo>
                <a:lnTo>
                  <a:pt x="581026" y="1857"/>
                </a:lnTo>
                <a:cubicBezTo>
                  <a:pt x="580800" y="35654"/>
                  <a:pt x="580573" y="69451"/>
                  <a:pt x="580347" y="103248"/>
                </a:cubicBezTo>
                <a:cubicBezTo>
                  <a:pt x="580573" y="220641"/>
                  <a:pt x="580800" y="338033"/>
                  <a:pt x="581026" y="455426"/>
                </a:cubicBezTo>
                <a:lnTo>
                  <a:pt x="326976" y="454293"/>
                </a:lnTo>
                <a:lnTo>
                  <a:pt x="0" y="455426"/>
                </a:lnTo>
                <a:lnTo>
                  <a:pt x="0" y="1857"/>
                </a:lnTo>
                <a:close/>
              </a:path>
            </a:pathLst>
          </a:cu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Cell</a:t>
            </a:r>
            <a:endParaRPr lang="en-GB" sz="12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3" name="TextBox 15"/>
          <p:cNvSpPr txBox="1"/>
          <p:nvPr/>
        </p:nvSpPr>
        <p:spPr>
          <a:xfrm>
            <a:off x="8667564" y="4610325"/>
            <a:ext cx="4656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" dirty="0">
                <a:latin typeface="Courier New" panose="02070309020205020404" pitchFamily="49" charset="0"/>
                <a:cs typeface="Courier New" panose="02070309020205020404" pitchFamily="49" charset="0"/>
              </a:rPr>
              <a:t>u</a:t>
            </a:r>
            <a:r>
              <a:rPr lang="fr-FR" sz="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</a:p>
          <a:p>
            <a:r>
              <a:rPr lang="fr-FR" sz="800" dirty="0">
                <a:latin typeface="Courier New" panose="02070309020205020404" pitchFamily="49" charset="0"/>
                <a:cs typeface="Courier New" panose="02070309020205020404" pitchFamily="49" charset="0"/>
              </a:rPr>
              <a:t>0..1</a:t>
            </a:r>
            <a:endParaRPr lang="en-GB" sz="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4" name="TextBox 16"/>
          <p:cNvSpPr txBox="1"/>
          <p:nvPr/>
        </p:nvSpPr>
        <p:spPr>
          <a:xfrm>
            <a:off x="9518317" y="4297155"/>
            <a:ext cx="4773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" dirty="0">
                <a:latin typeface="Courier New" panose="02070309020205020404" pitchFamily="49" charset="0"/>
                <a:cs typeface="Courier New" panose="02070309020205020404" pitchFamily="49" charset="0"/>
              </a:rPr>
              <a:t>d</a:t>
            </a:r>
            <a:r>
              <a:rPr lang="fr-FR" sz="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own</a:t>
            </a:r>
          </a:p>
          <a:p>
            <a:r>
              <a:rPr lang="fr-FR" sz="800" dirty="0">
                <a:latin typeface="Courier New" panose="02070309020205020404" pitchFamily="49" charset="0"/>
                <a:cs typeface="Courier New" panose="02070309020205020404" pitchFamily="49" charset="0"/>
              </a:rPr>
              <a:t>0..1</a:t>
            </a:r>
            <a:endParaRPr lang="en-GB" sz="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5" name="TextBox 17"/>
          <p:cNvSpPr txBox="1"/>
          <p:nvPr/>
        </p:nvSpPr>
        <p:spPr>
          <a:xfrm>
            <a:off x="9535854" y="3962937"/>
            <a:ext cx="4907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" dirty="0">
                <a:latin typeface="Courier New" panose="02070309020205020404" pitchFamily="49" charset="0"/>
                <a:cs typeface="Courier New" panose="02070309020205020404" pitchFamily="49" charset="0"/>
              </a:rPr>
              <a:t>0..1</a:t>
            </a:r>
            <a:endParaRPr lang="fr-FR" sz="8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sz="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right</a:t>
            </a:r>
            <a:endParaRPr lang="en-GB" sz="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6" name="TextBox 18"/>
          <p:cNvSpPr txBox="1"/>
          <p:nvPr/>
        </p:nvSpPr>
        <p:spPr>
          <a:xfrm>
            <a:off x="9130091" y="3594649"/>
            <a:ext cx="4286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0..1</a:t>
            </a:r>
          </a:p>
          <a:p>
            <a:r>
              <a:rPr lang="fr-FR" sz="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left</a:t>
            </a:r>
            <a:endParaRPr lang="en-GB" sz="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7" name="TextBox 32"/>
          <p:cNvSpPr txBox="1"/>
          <p:nvPr/>
        </p:nvSpPr>
        <p:spPr>
          <a:xfrm>
            <a:off x="8332325" y="3168192"/>
            <a:ext cx="647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1..* </a:t>
            </a:r>
            <a:r>
              <a:rPr lang="fr-FR" sz="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cells</a:t>
            </a:r>
            <a:endParaRPr lang="en-GB" sz="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8" name="TextBox 33"/>
          <p:cNvSpPr txBox="1"/>
          <p:nvPr/>
        </p:nvSpPr>
        <p:spPr>
          <a:xfrm>
            <a:off x="8463444" y="2723982"/>
            <a:ext cx="4550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 </a:t>
            </a:r>
          </a:p>
          <a:p>
            <a:r>
              <a:rPr lang="fr-FR" sz="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maze</a:t>
            </a:r>
            <a:endParaRPr lang="en-GB" sz="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9" name="TextBox 37"/>
          <p:cNvSpPr txBox="1"/>
          <p:nvPr/>
        </p:nvSpPr>
        <p:spPr>
          <a:xfrm>
            <a:off x="8093648" y="2713016"/>
            <a:ext cx="18668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endParaRPr lang="en-GB" sz="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0" name="TextBox 38"/>
          <p:cNvSpPr txBox="1"/>
          <p:nvPr/>
        </p:nvSpPr>
        <p:spPr>
          <a:xfrm>
            <a:off x="8656127" y="2423286"/>
            <a:ext cx="18668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endParaRPr lang="en-GB" sz="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21" name="Elbow Connector 40"/>
          <p:cNvCxnSpPr>
            <a:stCxn id="51" idx="3"/>
            <a:endCxn id="49" idx="0"/>
          </p:cNvCxnSpPr>
          <p:nvPr/>
        </p:nvCxnSpPr>
        <p:spPr>
          <a:xfrm>
            <a:off x="8710637" y="1962659"/>
            <a:ext cx="653077" cy="361613"/>
          </a:xfrm>
          <a:prstGeom prst="bentConnector2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2" name="TextBox 41"/>
          <p:cNvSpPr txBox="1"/>
          <p:nvPr/>
        </p:nvSpPr>
        <p:spPr>
          <a:xfrm>
            <a:off x="9361606" y="2146324"/>
            <a:ext cx="70485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 </a:t>
            </a:r>
            <a:r>
              <a:rPr lang="fr-FR" sz="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levels</a:t>
            </a:r>
            <a:endParaRPr lang="en-GB" sz="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3" name="TextBox 42"/>
          <p:cNvSpPr txBox="1"/>
          <p:nvPr/>
        </p:nvSpPr>
        <p:spPr>
          <a:xfrm>
            <a:off x="8749469" y="1934872"/>
            <a:ext cx="55450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 </a:t>
            </a:r>
            <a:r>
              <a:rPr lang="fr-FR" sz="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game</a:t>
            </a:r>
            <a:endParaRPr lang="en-GB" sz="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4" name="Rectangle 23"/>
          <p:cNvSpPr/>
          <p:nvPr/>
        </p:nvSpPr>
        <p:spPr>
          <a:xfrm rot="2700000">
            <a:off x="8722834" y="1912774"/>
            <a:ext cx="108000" cy="10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5" name="Group 44"/>
          <p:cNvGrpSpPr/>
          <p:nvPr/>
        </p:nvGrpSpPr>
        <p:grpSpPr>
          <a:xfrm>
            <a:off x="10485113" y="2895773"/>
            <a:ext cx="1057277" cy="559523"/>
            <a:chOff x="1238249" y="1120272"/>
            <a:chExt cx="1057277" cy="559523"/>
          </a:xfrm>
          <a:solidFill>
            <a:schemeClr val="bg1">
              <a:lumMod val="75000"/>
            </a:schemeClr>
          </a:solidFill>
        </p:grpSpPr>
        <p:sp>
          <p:nvSpPr>
            <p:cNvPr id="47" name="Rectangle 46"/>
            <p:cNvSpPr/>
            <p:nvPr/>
          </p:nvSpPr>
          <p:spPr>
            <a:xfrm>
              <a:off x="1238250" y="1120272"/>
              <a:ext cx="1057276" cy="276225"/>
            </a:xfrm>
            <a:prstGeom prst="rect">
              <a:avLst/>
            </a:prstGeom>
            <a:grp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b="1" i="1" dirty="0" smtClean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Persona</a:t>
              </a:r>
              <a:endParaRPr lang="en-GB" sz="1200" b="1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1238249" y="1396497"/>
              <a:ext cx="1057276" cy="283298"/>
            </a:xfrm>
            <a:prstGeom prst="rect">
              <a:avLst/>
            </a:prstGeom>
            <a:grp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fr-FR" sz="1000" dirty="0" smtClean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id: </a:t>
              </a:r>
              <a:r>
                <a:rPr lang="fr-FR" sz="1000" dirty="0" err="1" smtClean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Integer</a:t>
              </a:r>
              <a:endParaRPr lang="en-GB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cxnSp>
        <p:nvCxnSpPr>
          <p:cNvPr id="26" name="Elbow Connector 47"/>
          <p:cNvCxnSpPr>
            <a:stCxn id="51" idx="3"/>
            <a:endCxn id="47" idx="0"/>
          </p:cNvCxnSpPr>
          <p:nvPr/>
        </p:nvCxnSpPr>
        <p:spPr>
          <a:xfrm>
            <a:off x="8710637" y="1962659"/>
            <a:ext cx="2303115" cy="933114"/>
          </a:xfrm>
          <a:prstGeom prst="bentConnector2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7" name="TextBox 50"/>
          <p:cNvSpPr txBox="1"/>
          <p:nvPr/>
        </p:nvSpPr>
        <p:spPr>
          <a:xfrm>
            <a:off x="10956192" y="2584777"/>
            <a:ext cx="79914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 </a:t>
            </a:r>
            <a:r>
              <a:rPr lang="fr-FR" sz="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personas</a:t>
            </a:r>
            <a:endParaRPr lang="en-GB" sz="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10182386" y="4084198"/>
            <a:ext cx="773806" cy="276225"/>
          </a:xfrm>
          <a:prstGeom prst="rect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PacMan</a:t>
            </a:r>
            <a:endParaRPr lang="en-GB" sz="12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11071311" y="4084198"/>
            <a:ext cx="773806" cy="276225"/>
          </a:xfrm>
          <a:prstGeom prst="rect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Ghost</a:t>
            </a:r>
            <a:endParaRPr lang="en-GB" sz="12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30" name="Elbow Connector 55"/>
          <p:cNvCxnSpPr>
            <a:stCxn id="29" idx="0"/>
            <a:endCxn id="48" idx="2"/>
          </p:cNvCxnSpPr>
          <p:nvPr/>
        </p:nvCxnSpPr>
        <p:spPr>
          <a:xfrm rot="16200000" flipV="1">
            <a:off x="10921532" y="3547515"/>
            <a:ext cx="628902" cy="444463"/>
          </a:xfrm>
          <a:prstGeom prst="bentConnector3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1" name="Elbow Connector 57"/>
          <p:cNvCxnSpPr>
            <a:stCxn id="28" idx="0"/>
            <a:endCxn id="48" idx="2"/>
          </p:cNvCxnSpPr>
          <p:nvPr/>
        </p:nvCxnSpPr>
        <p:spPr>
          <a:xfrm rot="5400000" flipH="1" flipV="1">
            <a:off x="10477069" y="3547516"/>
            <a:ext cx="628902" cy="444462"/>
          </a:xfrm>
          <a:prstGeom prst="bentConnector3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2" name="Isosceles Triangle 58"/>
          <p:cNvSpPr/>
          <p:nvPr/>
        </p:nvSpPr>
        <p:spPr>
          <a:xfrm>
            <a:off x="10951152" y="3460544"/>
            <a:ext cx="125198" cy="137746"/>
          </a:xfrm>
          <a:prstGeom prst="triangl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TextBox 159"/>
          <p:cNvSpPr txBox="1"/>
          <p:nvPr/>
        </p:nvSpPr>
        <p:spPr>
          <a:xfrm>
            <a:off x="7415630" y="3246416"/>
            <a:ext cx="647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 cookies</a:t>
            </a:r>
            <a:endParaRPr lang="en-GB" sz="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7558548" y="3573712"/>
            <a:ext cx="783217" cy="27622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Cookie</a:t>
            </a:r>
            <a:endParaRPr lang="en-GB" sz="12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37" name="Elbow Connector 248"/>
          <p:cNvCxnSpPr>
            <a:stCxn id="11" idx="1"/>
            <a:endCxn id="36" idx="1"/>
          </p:cNvCxnSpPr>
          <p:nvPr/>
        </p:nvCxnSpPr>
        <p:spPr>
          <a:xfrm rot="10800000" flipV="1">
            <a:off x="7558548" y="3027307"/>
            <a:ext cx="298734" cy="684518"/>
          </a:xfrm>
          <a:prstGeom prst="bentConnector3">
            <a:avLst>
              <a:gd name="adj1" fmla="val 125508"/>
            </a:avLst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8" name="Rectangle 37"/>
          <p:cNvSpPr/>
          <p:nvPr/>
        </p:nvSpPr>
        <p:spPr>
          <a:xfrm rot="2700000">
            <a:off x="7733841" y="2979220"/>
            <a:ext cx="108000" cy="10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9" name="Elbow Connector 255"/>
          <p:cNvCxnSpPr>
            <a:endCxn id="36" idx="2"/>
          </p:cNvCxnSpPr>
          <p:nvPr/>
        </p:nvCxnSpPr>
        <p:spPr>
          <a:xfrm rot="10800000">
            <a:off x="7950157" y="3849938"/>
            <a:ext cx="657410" cy="652551"/>
          </a:xfrm>
          <a:prstGeom prst="bentConnector2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0" name="TextBox 258"/>
          <p:cNvSpPr txBox="1"/>
          <p:nvPr/>
        </p:nvSpPr>
        <p:spPr>
          <a:xfrm>
            <a:off x="8341290" y="4335972"/>
            <a:ext cx="3187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  on</a:t>
            </a:r>
            <a:endParaRPr lang="en-GB" sz="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41" name="Elbow Connector 27"/>
          <p:cNvCxnSpPr>
            <a:stCxn id="49" idx="1"/>
            <a:endCxn id="11" idx="0"/>
          </p:cNvCxnSpPr>
          <p:nvPr/>
        </p:nvCxnSpPr>
        <p:spPr>
          <a:xfrm rot="10800000" flipV="1">
            <a:off x="8147796" y="2462384"/>
            <a:ext cx="687281" cy="426809"/>
          </a:xfrm>
          <a:prstGeom prst="bentConnector2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2" name="Elbow Connector 182"/>
          <p:cNvCxnSpPr>
            <a:stCxn id="11" idx="3"/>
            <a:endCxn id="12" idx="1"/>
          </p:cNvCxnSpPr>
          <p:nvPr/>
        </p:nvCxnSpPr>
        <p:spPr>
          <a:xfrm>
            <a:off x="8438308" y="3027307"/>
            <a:ext cx="332202" cy="992456"/>
          </a:xfrm>
          <a:prstGeom prst="bentConnector3">
            <a:avLst>
              <a:gd name="adj1" fmla="val 98708"/>
            </a:avLst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3" name="Elbow Connector 238"/>
          <p:cNvCxnSpPr>
            <a:stCxn id="12" idx="6"/>
          </p:cNvCxnSpPr>
          <p:nvPr/>
        </p:nvCxnSpPr>
        <p:spPr>
          <a:xfrm flipV="1">
            <a:off x="9034842" y="4331577"/>
            <a:ext cx="348595" cy="313541"/>
          </a:xfrm>
          <a:prstGeom prst="bentConnector5">
            <a:avLst>
              <a:gd name="adj1" fmla="val 1"/>
              <a:gd name="adj2" fmla="val -44961"/>
              <a:gd name="adj3" fmla="val 152461"/>
            </a:avLst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4" name="Elbow Connector 251"/>
          <p:cNvCxnSpPr>
            <a:endCxn id="12" idx="2"/>
          </p:cNvCxnSpPr>
          <p:nvPr/>
        </p:nvCxnSpPr>
        <p:spPr>
          <a:xfrm rot="10800000">
            <a:off x="9022105" y="4016468"/>
            <a:ext cx="357553" cy="229656"/>
          </a:xfrm>
          <a:prstGeom prst="bentConnector5">
            <a:avLst>
              <a:gd name="adj1" fmla="val -53278"/>
              <a:gd name="adj2" fmla="val 159724"/>
              <a:gd name="adj3" fmla="val 57376"/>
            </a:avLst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5" name="TextBox 263"/>
          <p:cNvSpPr txBox="1"/>
          <p:nvPr/>
        </p:nvSpPr>
        <p:spPr>
          <a:xfrm>
            <a:off x="7411221" y="2731744"/>
            <a:ext cx="4475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 </a:t>
            </a:r>
          </a:p>
          <a:p>
            <a:r>
              <a:rPr lang="fr-FR" sz="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maze</a:t>
            </a:r>
            <a:endParaRPr lang="en-GB" sz="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0" name="TextBox 65"/>
          <p:cNvSpPr txBox="1"/>
          <p:nvPr/>
        </p:nvSpPr>
        <p:spPr>
          <a:xfrm>
            <a:off x="9010874" y="3071357"/>
            <a:ext cx="73987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r-FR" sz="1200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0..1  </a:t>
            </a:r>
          </a:p>
          <a:p>
            <a:r>
              <a:rPr lang="fr-FR" sz="1200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endParaRPr lang="en-GB" sz="1200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61" name="Elbow Connector 265"/>
          <p:cNvCxnSpPr/>
          <p:nvPr/>
        </p:nvCxnSpPr>
        <p:spPr>
          <a:xfrm rot="10800000" flipV="1">
            <a:off x="8991846" y="3033463"/>
            <a:ext cx="1463010" cy="982582"/>
          </a:xfrm>
          <a:prstGeom prst="bentConnector3">
            <a:avLst>
              <a:gd name="adj1" fmla="val 101042"/>
            </a:avLst>
          </a:prstGeom>
          <a:noFill/>
          <a:ln w="381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2698880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4" dur="1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1" grpId="0" animBg="1"/>
      <p:bldP spid="12" grpId="0" animBg="1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2" grpId="0"/>
      <p:bldP spid="23" grpId="0"/>
      <p:bldP spid="24" grpId="0" animBg="1"/>
      <p:bldP spid="27" grpId="0"/>
      <p:bldP spid="28" grpId="0" animBg="1"/>
      <p:bldP spid="29" grpId="0" animBg="1"/>
      <p:bldP spid="32" grpId="0" animBg="1"/>
      <p:bldP spid="35" grpId="0"/>
      <p:bldP spid="36" grpId="0" animBg="1"/>
      <p:bldP spid="38" grpId="0" animBg="1"/>
      <p:bldP spid="40" grpId="0"/>
      <p:bldP spid="45" grpId="0"/>
      <p:bldP spid="60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569720" y="287341"/>
            <a:ext cx="9062784" cy="790787"/>
          </a:xfrm>
        </p:spPr>
        <p:txBody>
          <a:bodyPr/>
          <a:lstStyle/>
          <a:p>
            <a:r>
              <a:rPr lang="en-US" sz="4600" dirty="0">
                <a:latin typeface="Arial" panose="020B0604020202020204" pitchFamily="34" charset="0"/>
                <a:cs typeface="Arial" panose="020B0604020202020204" pitchFamily="34" charset="0"/>
              </a:rPr>
              <a:t>Conclusion</a:t>
            </a:r>
            <a:endParaRPr lang="en-GB" sz="4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solidFill>
                  <a:prstClr val="white"/>
                </a:solidFill>
                <a:latin typeface="Calibri"/>
              </a:rPr>
              <a:t>26</a:t>
            </a: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5" name="object 36"/>
          <p:cNvSpPr/>
          <p:nvPr/>
        </p:nvSpPr>
        <p:spPr>
          <a:xfrm>
            <a:off x="431081" y="2996952"/>
            <a:ext cx="2656399" cy="604274"/>
          </a:xfrm>
          <a:custGeom>
            <a:avLst/>
            <a:gdLst/>
            <a:ahLst/>
            <a:cxnLst/>
            <a:rect l="l" t="t" r="r" b="b"/>
            <a:pathLst>
              <a:path w="1644650" h="488950">
                <a:moveTo>
                  <a:pt x="1562867" y="0"/>
                </a:moveTo>
                <a:lnTo>
                  <a:pt x="81436" y="0"/>
                </a:lnTo>
                <a:lnTo>
                  <a:pt x="49737" y="6399"/>
                </a:lnTo>
                <a:lnTo>
                  <a:pt x="23852" y="23852"/>
                </a:lnTo>
                <a:lnTo>
                  <a:pt x="6399" y="49738"/>
                </a:lnTo>
                <a:lnTo>
                  <a:pt x="0" y="81437"/>
                </a:lnTo>
                <a:lnTo>
                  <a:pt x="0" y="488612"/>
                </a:lnTo>
                <a:lnTo>
                  <a:pt x="1644304" y="488612"/>
                </a:lnTo>
                <a:lnTo>
                  <a:pt x="1644304" y="81437"/>
                </a:lnTo>
                <a:lnTo>
                  <a:pt x="1637904" y="49738"/>
                </a:lnTo>
                <a:lnTo>
                  <a:pt x="1620451" y="23852"/>
                </a:lnTo>
                <a:lnTo>
                  <a:pt x="1594566" y="6399"/>
                </a:lnTo>
                <a:lnTo>
                  <a:pt x="1562867" y="0"/>
                </a:lnTo>
                <a:close/>
              </a:path>
            </a:pathLst>
          </a:custGeom>
          <a:noFill/>
          <a:ln w="19050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pPr algn="ctr">
              <a:lnSpc>
                <a:spcPct val="150000"/>
              </a:lnSpc>
            </a:pPr>
            <a:r>
              <a:rPr lang="en-US" sz="1200" b="1" dirty="0">
                <a:solidFill>
                  <a:srgbClr val="FF0000"/>
                </a:solidFill>
              </a:rPr>
              <a:t>Lack of ﬂexibility </a:t>
            </a:r>
            <a:r>
              <a:rPr lang="en-US" sz="1200" dirty="0"/>
              <a:t>in MA</a:t>
            </a:r>
          </a:p>
          <a:p>
            <a:pPr algn="ctr">
              <a:lnSpc>
                <a:spcPct val="150000"/>
              </a:lnSpc>
            </a:pPr>
            <a:r>
              <a:rPr lang="en-US" sz="1200" b="1" dirty="0">
                <a:solidFill>
                  <a:srgbClr val="FF0000"/>
                </a:solidFill>
              </a:rPr>
              <a:t>Enable the reuse of AUs </a:t>
            </a:r>
          </a:p>
          <a:p>
            <a:pPr algn="ctr">
              <a:lnSpc>
                <a:spcPct val="150000"/>
              </a:lnSpc>
            </a:pPr>
            <a:endParaRPr sz="1200" dirty="0"/>
          </a:p>
        </p:txBody>
      </p:sp>
      <p:sp>
        <p:nvSpPr>
          <p:cNvPr id="39" name="Rectangle à coins arrondis 38"/>
          <p:cNvSpPr/>
          <p:nvPr/>
        </p:nvSpPr>
        <p:spPr>
          <a:xfrm>
            <a:off x="4727847" y="1772816"/>
            <a:ext cx="6840761" cy="4536504"/>
          </a:xfrm>
          <a:prstGeom prst="roundRect">
            <a:avLst>
              <a:gd name="adj" fmla="val 3637"/>
            </a:avLst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38"/>
          <p:cNvSpPr txBox="1"/>
          <p:nvPr/>
        </p:nvSpPr>
        <p:spPr>
          <a:xfrm>
            <a:off x="1883695" y="1772816"/>
            <a:ext cx="5536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0..*</a:t>
            </a:r>
            <a:endParaRPr lang="en-GB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431081" y="1835504"/>
            <a:ext cx="773806" cy="27622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TU</a:t>
            </a:r>
            <a:endParaRPr lang="en-GB" sz="12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50" name="Straight Connector 2"/>
          <p:cNvCxnSpPr/>
          <p:nvPr/>
        </p:nvCxnSpPr>
        <p:spPr>
          <a:xfrm>
            <a:off x="1204887" y="1973617"/>
            <a:ext cx="1188000" cy="0"/>
          </a:xfrm>
          <a:prstGeom prst="lin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1" name="TextBox 175"/>
          <p:cNvSpPr txBox="1"/>
          <p:nvPr/>
        </p:nvSpPr>
        <p:spPr>
          <a:xfrm>
            <a:off x="1203684" y="1772816"/>
            <a:ext cx="5536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0..*</a:t>
            </a:r>
            <a:endParaRPr lang="en-GB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855640" y="1700808"/>
            <a:ext cx="2233304" cy="24282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2330450" marR="408305" indent="-1914525">
              <a:lnSpc>
                <a:spcPts val="2110"/>
              </a:lnSpc>
              <a:spcBef>
                <a:spcPts val="315"/>
              </a:spcBef>
            </a:pPr>
            <a:r>
              <a:rPr lang="fr-FR" sz="1400" b="1" spc="10" dirty="0" smtClean="0">
                <a:latin typeface="Arial"/>
                <a:cs typeface="Arial"/>
              </a:rPr>
              <a:t>Key Challenges </a:t>
            </a:r>
            <a:endParaRPr lang="fr-FR" sz="1400" dirty="0">
              <a:latin typeface="Arial"/>
              <a:cs typeface="Arial"/>
            </a:endParaRPr>
          </a:p>
        </p:txBody>
      </p:sp>
      <p:pic>
        <p:nvPicPr>
          <p:cNvPr id="25" name="Image 24"/>
          <p:cNvPicPr>
            <a:picLocks noChangeAspect="1"/>
          </p:cNvPicPr>
          <p:nvPr/>
        </p:nvPicPr>
        <p:blipFill rotWithShape="1">
          <a:blip r:embed="rId3"/>
          <a:srcRect l="4610" t="7081" r="16440" b="26806"/>
          <a:stretch/>
        </p:blipFill>
        <p:spPr>
          <a:xfrm rot="20724861">
            <a:off x="8687342" y="2277610"/>
            <a:ext cx="1036249" cy="648000"/>
          </a:xfrm>
          <a:prstGeom prst="rect">
            <a:avLst/>
          </a:prstGeom>
        </p:spPr>
      </p:pic>
      <p:sp>
        <p:nvSpPr>
          <p:cNvPr id="27" name="ZoneTexte 26"/>
          <p:cNvSpPr txBox="1"/>
          <p:nvPr/>
        </p:nvSpPr>
        <p:spPr>
          <a:xfrm rot="574795">
            <a:off x="8346538" y="2077299"/>
            <a:ext cx="2140338" cy="23083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9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Complex Rendering </a:t>
            </a:r>
            <a:r>
              <a:rPr lang="en-US" sz="9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Patterns</a:t>
            </a:r>
            <a:endParaRPr lang="en-US" sz="900" b="1" dirty="0">
              <a:solidFill>
                <a:schemeClr val="tx2">
                  <a:lumMod val="60000"/>
                  <a:lumOff val="40000"/>
                </a:schemeClr>
              </a:solidFill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pic>
        <p:nvPicPr>
          <p:cNvPr id="28" name="Image 27"/>
          <p:cNvPicPr>
            <a:picLocks noChangeAspect="1"/>
          </p:cNvPicPr>
          <p:nvPr/>
        </p:nvPicPr>
        <p:blipFill rotWithShape="1">
          <a:blip r:embed="rId4"/>
          <a:srcRect l="9677" t="13289" r="8457" b="15316"/>
          <a:stretch/>
        </p:blipFill>
        <p:spPr>
          <a:xfrm>
            <a:off x="7595584" y="2019037"/>
            <a:ext cx="828075" cy="559435"/>
          </a:xfrm>
          <a:prstGeom prst="rect">
            <a:avLst/>
          </a:prstGeom>
        </p:spPr>
      </p:pic>
      <p:sp>
        <p:nvSpPr>
          <p:cNvPr id="41" name="Rectangle 40"/>
          <p:cNvSpPr/>
          <p:nvPr/>
        </p:nvSpPr>
        <p:spPr>
          <a:xfrm>
            <a:off x="8611063" y="3901442"/>
            <a:ext cx="1234081" cy="288000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Composer</a:t>
            </a:r>
          </a:p>
        </p:txBody>
      </p:sp>
      <p:sp>
        <p:nvSpPr>
          <p:cNvPr id="9" name="Rectangle 8"/>
          <p:cNvSpPr/>
          <p:nvPr/>
        </p:nvSpPr>
        <p:spPr>
          <a:xfrm>
            <a:off x="5092755" y="5293334"/>
            <a:ext cx="181408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b="1" spc="-15" dirty="0">
                <a:latin typeface="Arial"/>
                <a:cs typeface="Arial"/>
              </a:rPr>
              <a:t>MT &lt; &gt; MA </a:t>
            </a:r>
            <a:endParaRPr lang="fr-FR" b="1" spc="-15" dirty="0" smtClean="0">
              <a:latin typeface="Arial"/>
              <a:cs typeface="Arial"/>
            </a:endParaRPr>
          </a:p>
          <a:p>
            <a:pPr algn="ctr"/>
            <a:r>
              <a:rPr lang="en-GB" b="1" cap="small" dirty="0" smtClean="0"/>
              <a:t>Coordination</a:t>
            </a:r>
            <a:endParaRPr lang="fr-FR" b="1" spc="-15" dirty="0">
              <a:latin typeface="Arial"/>
              <a:cs typeface="Arial"/>
            </a:endParaRPr>
          </a:p>
        </p:txBody>
      </p:sp>
      <p:cxnSp>
        <p:nvCxnSpPr>
          <p:cNvPr id="11" name="Connecteur droit avec flèche 10"/>
          <p:cNvCxnSpPr>
            <a:endCxn id="41" idx="1"/>
          </p:cNvCxnSpPr>
          <p:nvPr/>
        </p:nvCxnSpPr>
        <p:spPr>
          <a:xfrm flipV="1">
            <a:off x="8302538" y="4045442"/>
            <a:ext cx="308525" cy="220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Connecteur droit avec flèche 44"/>
          <p:cNvCxnSpPr/>
          <p:nvPr/>
        </p:nvCxnSpPr>
        <p:spPr>
          <a:xfrm flipV="1">
            <a:off x="9840548" y="4043455"/>
            <a:ext cx="324000" cy="220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Rectangle 52"/>
          <p:cNvSpPr/>
          <p:nvPr/>
        </p:nvSpPr>
        <p:spPr>
          <a:xfrm>
            <a:off x="8611063" y="4187672"/>
            <a:ext cx="1234081" cy="55999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Arc plein 54"/>
          <p:cNvSpPr/>
          <p:nvPr/>
        </p:nvSpPr>
        <p:spPr>
          <a:xfrm>
            <a:off x="7766651" y="4206213"/>
            <a:ext cx="216000" cy="216000"/>
          </a:xfrm>
          <a:prstGeom prst="blockArc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8" name="Connecteur droit 49"/>
          <p:cNvCxnSpPr/>
          <p:nvPr/>
        </p:nvCxnSpPr>
        <p:spPr>
          <a:xfrm flipV="1">
            <a:off x="7875844" y="4331225"/>
            <a:ext cx="0" cy="144000"/>
          </a:xfrm>
          <a:prstGeom prst="line">
            <a:avLst/>
          </a:prstGeom>
          <a:ln w="19050" cmpd="sng">
            <a:solidFill>
              <a:schemeClr val="tx1"/>
            </a:solidFill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Arc plein 54"/>
          <p:cNvSpPr/>
          <p:nvPr/>
        </p:nvSpPr>
        <p:spPr>
          <a:xfrm>
            <a:off x="8091892" y="4206213"/>
            <a:ext cx="216000" cy="216000"/>
          </a:xfrm>
          <a:prstGeom prst="blockArc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60" name="Connecteur droit 49"/>
          <p:cNvCxnSpPr/>
          <p:nvPr/>
        </p:nvCxnSpPr>
        <p:spPr>
          <a:xfrm flipV="1">
            <a:off x="8201085" y="4331225"/>
            <a:ext cx="0" cy="144000"/>
          </a:xfrm>
          <a:prstGeom prst="line">
            <a:avLst/>
          </a:prstGeom>
          <a:ln w="19050" cmpd="sng">
            <a:solidFill>
              <a:schemeClr val="tx1"/>
            </a:solidFill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8" name="Rectangle 77"/>
          <p:cNvSpPr/>
          <p:nvPr/>
        </p:nvSpPr>
        <p:spPr>
          <a:xfrm>
            <a:off x="10180100" y="3847430"/>
            <a:ext cx="567456" cy="359089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UA</a:t>
            </a:r>
            <a:endParaRPr 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9" name="Arc plein 54"/>
          <p:cNvSpPr/>
          <p:nvPr/>
        </p:nvSpPr>
        <p:spPr>
          <a:xfrm>
            <a:off x="10194567" y="4206213"/>
            <a:ext cx="216000" cy="216000"/>
          </a:xfrm>
          <a:prstGeom prst="blockArc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80" name="Connecteur droit 49"/>
          <p:cNvCxnSpPr/>
          <p:nvPr/>
        </p:nvCxnSpPr>
        <p:spPr>
          <a:xfrm flipV="1">
            <a:off x="10303760" y="4331225"/>
            <a:ext cx="0" cy="144000"/>
          </a:xfrm>
          <a:prstGeom prst="line">
            <a:avLst/>
          </a:prstGeom>
          <a:ln w="19050" cmpd="sng">
            <a:solidFill>
              <a:schemeClr val="tx1"/>
            </a:solidFill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" name="Arc plein 54"/>
          <p:cNvSpPr/>
          <p:nvPr/>
        </p:nvSpPr>
        <p:spPr>
          <a:xfrm>
            <a:off x="10519808" y="4206213"/>
            <a:ext cx="216000" cy="216000"/>
          </a:xfrm>
          <a:prstGeom prst="blockArc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82" name="Connecteur droit 49"/>
          <p:cNvCxnSpPr/>
          <p:nvPr/>
        </p:nvCxnSpPr>
        <p:spPr>
          <a:xfrm flipV="1">
            <a:off x="10629001" y="4331225"/>
            <a:ext cx="0" cy="144000"/>
          </a:xfrm>
          <a:prstGeom prst="line">
            <a:avLst/>
          </a:prstGeom>
          <a:ln w="19050" cmpd="sng">
            <a:solidFill>
              <a:schemeClr val="tx1"/>
            </a:solidFill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7" name="Rectangle 86"/>
          <p:cNvSpPr/>
          <p:nvPr/>
        </p:nvSpPr>
        <p:spPr>
          <a:xfrm>
            <a:off x="2315743" y="1835504"/>
            <a:ext cx="773806" cy="27622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</a:t>
            </a:r>
            <a:endParaRPr lang="en-GB" sz="12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8" name="Rectangle 87"/>
          <p:cNvSpPr/>
          <p:nvPr/>
        </p:nvSpPr>
        <p:spPr>
          <a:xfrm>
            <a:off x="7752184" y="3847430"/>
            <a:ext cx="567456" cy="35908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UA</a:t>
            </a:r>
            <a:endParaRPr 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89" name="Tableau 88"/>
          <p:cNvGraphicFramePr>
            <a:graphicFrameLocks noGrp="1"/>
          </p:cNvGraphicFramePr>
          <p:nvPr>
            <p:extLst/>
          </p:nvPr>
        </p:nvGraphicFramePr>
        <p:xfrm>
          <a:off x="7824192" y="5230536"/>
          <a:ext cx="1796131" cy="7200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96131">
                  <a:extLst>
                    <a:ext uri="{9D8B030D-6E8A-4147-A177-3AD203B41FA5}">
                      <a16:colId xmlns:a16="http://schemas.microsoft.com/office/drawing/2014/main" val="1282562216"/>
                    </a:ext>
                  </a:extLst>
                </a:gridCol>
              </a:tblGrid>
              <a:tr h="720080">
                <a:tc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050" b="1" spc="10" dirty="0">
                          <a:solidFill>
                            <a:schemeClr val="tx1"/>
                          </a:solidFill>
                          <a:latin typeface="Courier New"/>
                          <a:cs typeface="Courier New"/>
                        </a:rPr>
                        <a:t>class PacMan</a:t>
                      </a:r>
                      <a:r>
                        <a:rPr sz="1050" b="1" spc="-70" dirty="0">
                          <a:solidFill>
                            <a:schemeClr val="tx1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050" b="1" spc="10" dirty="0">
                          <a:solidFill>
                            <a:schemeClr val="tx1"/>
                          </a:solidFill>
                          <a:latin typeface="Courier New"/>
                          <a:cs typeface="Courier New"/>
                        </a:rPr>
                        <a:t>{</a:t>
                      </a:r>
                      <a:endParaRPr sz="1050" dirty="0">
                        <a:solidFill>
                          <a:schemeClr val="tx1"/>
                        </a:solidFill>
                        <a:latin typeface="Courier New"/>
                        <a:cs typeface="Courier New"/>
                      </a:endParaRPr>
                    </a:p>
                    <a:p>
                      <a:pPr marL="87630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1050" b="1" spc="10" dirty="0" smtClean="0">
                          <a:solidFill>
                            <a:schemeClr val="tx1"/>
                          </a:solidFill>
                          <a:latin typeface="Courier New"/>
                          <a:cs typeface="Courier New"/>
                        </a:rPr>
                        <a:t>...</a:t>
                      </a:r>
                      <a:endParaRPr lang="fr-FR" sz="1050" b="1" spc="10" dirty="0" smtClean="0">
                        <a:solidFill>
                          <a:schemeClr val="tx1"/>
                        </a:solidFill>
                        <a:latin typeface="Courier New"/>
                        <a:cs typeface="Courier New"/>
                      </a:endParaRPr>
                    </a:p>
                    <a:p>
                      <a:pPr marL="8763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25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Courier New" panose="02070309020205020404" pitchFamily="49" charset="0"/>
                        </a:rPr>
                        <a:t>@Step</a:t>
                      </a:r>
                      <a:endParaRPr sz="1200" dirty="0">
                        <a:solidFill>
                          <a:schemeClr val="tx1"/>
                        </a:solidFill>
                        <a:latin typeface="Courier New"/>
                        <a:cs typeface="Courier New"/>
                      </a:endParaRPr>
                    </a:p>
                    <a:p>
                      <a:pPr marL="51435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1050" b="1" spc="10" dirty="0">
                          <a:solidFill>
                            <a:schemeClr val="tx1"/>
                          </a:solidFill>
                          <a:latin typeface="Courier New"/>
                          <a:cs typeface="Courier New"/>
                        </a:rPr>
                        <a:t>def </a:t>
                      </a:r>
                      <a:r>
                        <a:rPr sz="1050" i="1" spc="10" dirty="0">
                          <a:solidFill>
                            <a:schemeClr val="tx1"/>
                          </a:solidFill>
                          <a:latin typeface="Courier New"/>
                          <a:cs typeface="Courier New"/>
                        </a:rPr>
                        <a:t>boolean </a:t>
                      </a:r>
                      <a:r>
                        <a:rPr sz="1050" spc="10" dirty="0">
                          <a:solidFill>
                            <a:schemeClr val="tx1"/>
                          </a:solidFill>
                          <a:latin typeface="Courier New"/>
                          <a:cs typeface="Courier New"/>
                        </a:rPr>
                        <a:t>moveR()</a:t>
                      </a:r>
                      <a:r>
                        <a:rPr sz="1050" spc="-55" dirty="0">
                          <a:solidFill>
                            <a:schemeClr val="tx1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050" spc="10" dirty="0" smtClean="0">
                          <a:solidFill>
                            <a:schemeClr val="tx1"/>
                          </a:solidFill>
                          <a:latin typeface="Courier New"/>
                          <a:cs typeface="Courier New"/>
                        </a:rPr>
                        <a:t>{</a:t>
                      </a:r>
                      <a:endParaRPr sz="1050" dirty="0">
                        <a:solidFill>
                          <a:schemeClr val="tx1"/>
                        </a:solidFill>
                        <a:latin typeface="Courier New"/>
                        <a:cs typeface="Courier New"/>
                      </a:endParaRPr>
                    </a:p>
                  </a:txBody>
                  <a:tcPr marL="0" marR="0" marT="36830" marB="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6572535"/>
                  </a:ext>
                </a:extLst>
              </a:tr>
            </a:tbl>
          </a:graphicData>
        </a:graphic>
      </p:graphicFrame>
      <p:sp>
        <p:nvSpPr>
          <p:cNvPr id="90" name="Rectangle 89"/>
          <p:cNvSpPr/>
          <p:nvPr/>
        </p:nvSpPr>
        <p:spPr>
          <a:xfrm>
            <a:off x="7824192" y="5590600"/>
            <a:ext cx="1796131" cy="180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@</a:t>
            </a:r>
            <a:r>
              <a:rPr lang="en-US" sz="1400" dirty="0" smtClean="0">
                <a:solidFill>
                  <a:schemeClr val="bg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Step</a:t>
            </a:r>
            <a:endParaRPr lang="en-US" sz="1400" dirty="0">
              <a:solidFill>
                <a:schemeClr val="bg1"/>
              </a:solidFill>
              <a:latin typeface="Courier New"/>
              <a:cs typeface="Courier New"/>
            </a:endParaRPr>
          </a:p>
        </p:txBody>
      </p:sp>
      <p:cxnSp>
        <p:nvCxnSpPr>
          <p:cNvPr id="34" name="Connecteur droit 33"/>
          <p:cNvCxnSpPr/>
          <p:nvPr/>
        </p:nvCxnSpPr>
        <p:spPr>
          <a:xfrm flipH="1">
            <a:off x="10022210" y="5373216"/>
            <a:ext cx="1" cy="527534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2" name="Connecteur droit 91"/>
          <p:cNvCxnSpPr/>
          <p:nvPr/>
        </p:nvCxnSpPr>
        <p:spPr>
          <a:xfrm flipH="1">
            <a:off x="10591816" y="5389109"/>
            <a:ext cx="1" cy="527534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3" name="Connecteur droit 92"/>
          <p:cNvCxnSpPr/>
          <p:nvPr/>
        </p:nvCxnSpPr>
        <p:spPr>
          <a:xfrm>
            <a:off x="10022209" y="5565643"/>
            <a:ext cx="569606" cy="0"/>
          </a:xfrm>
          <a:prstGeom prst="line">
            <a:avLst/>
          </a:prstGeom>
          <a:ln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4" name="Connecteur droit 93"/>
          <p:cNvCxnSpPr/>
          <p:nvPr/>
        </p:nvCxnSpPr>
        <p:spPr>
          <a:xfrm flipH="1" flipV="1">
            <a:off x="10000912" y="5680600"/>
            <a:ext cx="569606" cy="0"/>
          </a:xfrm>
          <a:prstGeom prst="line">
            <a:avLst/>
          </a:prstGeom>
          <a:ln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1" name="Flèche droite rayée 100"/>
          <p:cNvSpPr/>
          <p:nvPr/>
        </p:nvSpPr>
        <p:spPr>
          <a:xfrm rot="16200000">
            <a:off x="1374937" y="2327640"/>
            <a:ext cx="729058" cy="339492"/>
          </a:xfrm>
          <a:prstGeom prst="stripedRightArrow">
            <a:avLst/>
          </a:prstGeom>
          <a:solidFill>
            <a:srgbClr val="94B6D2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 lang="en-US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4" name="Flèche droite rayée 103"/>
          <p:cNvSpPr/>
          <p:nvPr/>
        </p:nvSpPr>
        <p:spPr>
          <a:xfrm rot="16200000">
            <a:off x="1461949" y="3727278"/>
            <a:ext cx="504000" cy="339492"/>
          </a:xfrm>
          <a:prstGeom prst="stripedRightArrow">
            <a:avLst/>
          </a:prstGeom>
          <a:solidFill>
            <a:srgbClr val="94B6D2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 lang="en-US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1153398" y="4797152"/>
            <a:ext cx="119818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b="1" dirty="0"/>
              <a:t>MA Designer </a:t>
            </a:r>
          </a:p>
        </p:txBody>
      </p:sp>
      <p:sp>
        <p:nvSpPr>
          <p:cNvPr id="64" name="Rectangle 63"/>
          <p:cNvSpPr/>
          <p:nvPr/>
        </p:nvSpPr>
        <p:spPr>
          <a:xfrm>
            <a:off x="407368" y="4197925"/>
            <a:ext cx="2664456" cy="2111395"/>
          </a:xfrm>
          <a:prstGeom prst="rect">
            <a:avLst/>
          </a:prstGeom>
          <a:noFill/>
          <a:ln w="28575" cmpd="dbl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 algn="ctr" defTabSz="457200" fontAlgn="auto">
              <a:spcBef>
                <a:spcPts val="0"/>
              </a:spcBef>
              <a:spcAft>
                <a:spcPts val="0"/>
              </a:spcAft>
            </a:pPr>
            <a:endParaRPr lang="en-US" sz="1800" b="1" dirty="0">
              <a:solidFill>
                <a:srgbClr val="0000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1"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1800" b="1" dirty="0" smtClean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DSL </a:t>
            </a:r>
            <a:r>
              <a:rPr lang="en-US" sz="1800" b="1" dirty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Tools </a:t>
            </a:r>
            <a:r>
              <a:rPr lang="en-US" sz="18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perform </a:t>
            </a:r>
            <a:r>
              <a:rPr lang="en-US" sz="18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 alongside </a:t>
            </a:r>
            <a:r>
              <a:rPr lang="en-US" sz="18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 </a:t>
            </a:r>
            <a:r>
              <a:rPr lang="en-US" sz="18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MT</a:t>
            </a:r>
            <a:endParaRPr lang="en-US" sz="18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5" name="Picture 4" descr="C:\Documents and Settings\Administrateur\Local Settings\Temporary Internet Files\Content.IE5\S8RAMQET\MCj04339410000[1]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6112" y="4314213"/>
            <a:ext cx="645432" cy="472236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Flèche droite rayée 51"/>
          <p:cNvSpPr/>
          <p:nvPr/>
        </p:nvSpPr>
        <p:spPr>
          <a:xfrm>
            <a:off x="3250263" y="1916832"/>
            <a:ext cx="1466653" cy="339492"/>
          </a:xfrm>
          <a:prstGeom prst="stripedRightArrow">
            <a:avLst/>
          </a:prstGeom>
          <a:solidFill>
            <a:srgbClr val="94B6D2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 lang="en-US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262448" y="2204864"/>
            <a:ext cx="144142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b="1" cap="small" dirty="0" smtClean="0"/>
              <a:t>Concrete </a:t>
            </a:r>
            <a:endParaRPr lang="en-GB" b="1" cap="small" dirty="0"/>
          </a:p>
          <a:p>
            <a:pPr algn="ctr"/>
            <a:r>
              <a:rPr lang="en-GB" b="1" cap="small" dirty="0" smtClean="0"/>
              <a:t>Syntax</a:t>
            </a:r>
            <a:endParaRPr lang="en-GB" b="1" cap="small" dirty="0"/>
          </a:p>
        </p:txBody>
      </p:sp>
      <p:sp>
        <p:nvSpPr>
          <p:cNvPr id="55" name="Rectangle 54"/>
          <p:cNvSpPr/>
          <p:nvPr/>
        </p:nvSpPr>
        <p:spPr>
          <a:xfrm>
            <a:off x="5078947" y="3795081"/>
            <a:ext cx="178683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b="1" cap="small" dirty="0" smtClean="0"/>
              <a:t>MA</a:t>
            </a:r>
            <a:r>
              <a:rPr lang="fr-FR" b="1" spc="-15" dirty="0" smtClean="0">
                <a:latin typeface="Arial"/>
                <a:cs typeface="Arial"/>
              </a:rPr>
              <a:t> </a:t>
            </a:r>
            <a:endParaRPr lang="fr-FR" b="1" spc="-15" dirty="0">
              <a:latin typeface="Arial"/>
              <a:cs typeface="Arial"/>
            </a:endParaRPr>
          </a:p>
          <a:p>
            <a:pPr algn="ctr"/>
            <a:r>
              <a:rPr lang="en-GB" b="1" cap="small" dirty="0" smtClean="0"/>
              <a:t>Specification</a:t>
            </a:r>
            <a:endParaRPr lang="en-GB" b="1" cap="small" dirty="0"/>
          </a:p>
        </p:txBody>
      </p:sp>
      <p:sp>
        <p:nvSpPr>
          <p:cNvPr id="61" name="Rectangle 60"/>
          <p:cNvSpPr/>
          <p:nvPr/>
        </p:nvSpPr>
        <p:spPr>
          <a:xfrm>
            <a:off x="9807865" y="5284764"/>
            <a:ext cx="428691" cy="180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1100" dirty="0" smtClean="0">
                <a:solidFill>
                  <a:schemeClr val="tx1"/>
                </a:solidFill>
              </a:rPr>
              <a:t>MT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10396124" y="5293333"/>
            <a:ext cx="428691" cy="180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1100" dirty="0" smtClean="0">
                <a:solidFill>
                  <a:schemeClr val="tx1"/>
                </a:solidFill>
              </a:rPr>
              <a:t>MA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5" name="ZoneTexte 4"/>
          <p:cNvSpPr txBox="1"/>
          <p:nvPr/>
        </p:nvSpPr>
        <p:spPr>
          <a:xfrm rot="608041">
            <a:off x="8401797" y="2237506"/>
            <a:ext cx="2666415" cy="25391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Integrating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“</a:t>
            </a:r>
            <a:r>
              <a:rPr lang="en-US" sz="9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insideness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 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natively </a:t>
            </a:r>
            <a:endParaRPr lang="en-US" sz="9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 rot="611835">
            <a:off x="8462366" y="2302654"/>
            <a:ext cx="1882247" cy="230832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sz="900" b="1" dirty="0">
                <a:solidFill>
                  <a:srgbClr val="FF0000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Supporting animations natively </a:t>
            </a:r>
          </a:p>
        </p:txBody>
      </p:sp>
      <p:sp>
        <p:nvSpPr>
          <p:cNvPr id="54" name="Flèche droite rayée 53"/>
          <p:cNvSpPr/>
          <p:nvPr/>
        </p:nvSpPr>
        <p:spPr>
          <a:xfrm rot="567880">
            <a:off x="8349975" y="2324950"/>
            <a:ext cx="2183666" cy="562099"/>
          </a:xfrm>
          <a:prstGeom prst="stripedRightArrow">
            <a:avLst>
              <a:gd name="adj1" fmla="val 26670"/>
              <a:gd name="adj2" fmla="val 35002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sp>
        <p:nvSpPr>
          <p:cNvPr id="76" name="Rectangle 75"/>
          <p:cNvSpPr/>
          <p:nvPr/>
        </p:nvSpPr>
        <p:spPr>
          <a:xfrm rot="652894">
            <a:off x="10004961" y="2443297"/>
            <a:ext cx="3257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b="1" dirty="0" smtClean="0"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  <a:endParaRPr 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420860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5" grpId="0" animBg="1"/>
      <p:bldP spid="39" grpId="0" animBg="1"/>
      <p:bldP spid="47" grpId="0"/>
      <p:bldP spid="48" grpId="0" animBg="1"/>
      <p:bldP spid="51" grpId="0"/>
      <p:bldP spid="3" grpId="0"/>
      <p:bldP spid="27" grpId="0" animBg="1"/>
      <p:bldP spid="41" grpId="0" animBg="1"/>
      <p:bldP spid="9" grpId="0"/>
      <p:bldP spid="53" grpId="0" animBg="1"/>
      <p:bldP spid="57" grpId="0" animBg="1"/>
      <p:bldP spid="59" grpId="0" animBg="1"/>
      <p:bldP spid="78" grpId="0" animBg="1"/>
      <p:bldP spid="79" grpId="0" animBg="1"/>
      <p:bldP spid="81" grpId="0" animBg="1"/>
      <p:bldP spid="87" grpId="0" animBg="1"/>
      <p:bldP spid="88" grpId="0" animBg="1"/>
      <p:bldP spid="90" grpId="0" animBg="1"/>
      <p:bldP spid="101" grpId="0" animBg="1"/>
      <p:bldP spid="104" grpId="0" animBg="1"/>
      <p:bldP spid="63" grpId="0"/>
      <p:bldP spid="64" grpId="0" animBg="1"/>
      <p:bldP spid="52" grpId="0" animBg="1"/>
      <p:bldP spid="10" grpId="0"/>
      <p:bldP spid="55" grpId="0"/>
      <p:bldP spid="61" grpId="0" animBg="1"/>
      <p:bldP spid="62" grpId="0" animBg="1"/>
      <p:bldP spid="5" grpId="0"/>
      <p:bldP spid="6" grpId="0"/>
      <p:bldP spid="54" grpId="0" animBg="1"/>
      <p:bldP spid="7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smtClean="0">
                <a:latin typeface="Arial" panose="020B0604020202020204" pitchFamily="34" charset="0"/>
                <a:cs typeface="Arial" panose="020B0604020202020204" pitchFamily="34" charset="0"/>
              </a:rPr>
              <a:t>	The </a:t>
            </a:r>
            <a:r>
              <a:rPr lang="fr-B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Pacman</a:t>
            </a:r>
            <a:r>
              <a:rPr lang="fr-B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BE" dirty="0">
                <a:latin typeface="Arial" panose="020B0604020202020204" pitchFamily="34" charset="0"/>
                <a:cs typeface="Arial" panose="020B0604020202020204" pitchFamily="34" charset="0"/>
              </a:rPr>
              <a:t>DSL Model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130" name="TextBox 69"/>
          <p:cNvSpPr txBox="1"/>
          <p:nvPr/>
        </p:nvSpPr>
        <p:spPr>
          <a:xfrm>
            <a:off x="1055440" y="1751169"/>
            <a:ext cx="4176464" cy="2448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&lt; </a:t>
            </a:r>
            <a:r>
              <a:rPr kumimoji="0" lang="fr-FR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game</a:t>
            </a:r>
            <a:r>
              <a:rPr kumimoji="0" lang="fr-F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: Game |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</a:t>
            </a:r>
            <a:r>
              <a:rPr kumimoji="0" lang="fr-F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score = 0; </a:t>
            </a:r>
            <a:r>
              <a:rPr kumimoji="0" lang="fr-FR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level</a:t>
            </a:r>
            <a:r>
              <a:rPr kumimoji="0" lang="fr-F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= [ unique : </a:t>
            </a:r>
            <a:r>
              <a:rPr kumimoji="0" lang="fr-FR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Level</a:t>
            </a:r>
            <a:r>
              <a:rPr kumimoji="0" lang="fr-F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];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</a:t>
            </a:r>
            <a:r>
              <a:rPr kumimoji="0" lang="fr-F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</a:t>
            </a:r>
            <a:r>
              <a:rPr kumimoji="0" lang="fr-FR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personas</a:t>
            </a:r>
            <a:r>
              <a:rPr kumimoji="0" lang="fr-F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= [ </a:t>
            </a:r>
            <a:r>
              <a:rPr kumimoji="0" lang="fr-FR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pacman</a:t>
            </a:r>
            <a:r>
              <a:rPr kumimoji="0" lang="fr-F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, </a:t>
            </a:r>
            <a:r>
              <a:rPr kumimoji="0" lang="fr-FR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ghost</a:t>
            </a:r>
            <a:r>
              <a:rPr kumimoji="0" lang="fr-F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] 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&lt; unique : </a:t>
            </a:r>
            <a:r>
              <a:rPr kumimoji="0" lang="fr-FR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Level</a:t>
            </a:r>
            <a:r>
              <a:rPr kumimoji="0" lang="fr-F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| maze = maze 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&lt; maze : Maze | </a:t>
            </a:r>
            <a:r>
              <a:rPr kumimoji="0" lang="fr-FR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cells</a:t>
            </a:r>
            <a:r>
              <a:rPr kumimoji="0" lang="fr-F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= [</a:t>
            </a:r>
            <a:r>
              <a:rPr kumimoji="0" lang="fr-FR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tl</a:t>
            </a:r>
            <a:r>
              <a:rPr kumimoji="0" lang="fr-F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, tr, </a:t>
            </a:r>
            <a:r>
              <a:rPr kumimoji="0" lang="fr-FR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bl</a:t>
            </a:r>
            <a:r>
              <a:rPr kumimoji="0" lang="fr-F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, </a:t>
            </a:r>
            <a:r>
              <a:rPr kumimoji="0" lang="fr-FR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br</a:t>
            </a:r>
            <a:r>
              <a:rPr kumimoji="0" lang="fr-F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] 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&lt; </a:t>
            </a:r>
            <a:r>
              <a:rPr kumimoji="0" lang="fr-FR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tl</a:t>
            </a:r>
            <a:r>
              <a:rPr kumimoji="0" lang="fr-F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: </a:t>
            </a:r>
            <a:r>
              <a:rPr kumimoji="0" lang="fr-FR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Cell</a:t>
            </a:r>
            <a:r>
              <a:rPr kumimoji="0" lang="fr-F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| right = tr; down = </a:t>
            </a:r>
            <a:r>
              <a:rPr kumimoji="0" lang="fr-FR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bl</a:t>
            </a:r>
            <a:r>
              <a:rPr kumimoji="0" lang="fr-F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&lt; tr : </a:t>
            </a:r>
            <a:r>
              <a:rPr kumimoji="0" lang="fr-FR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Cell</a:t>
            </a:r>
            <a:r>
              <a:rPr kumimoji="0" lang="fr-F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| </a:t>
            </a:r>
            <a:r>
              <a:rPr kumimoji="0" lang="fr-FR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left</a:t>
            </a:r>
            <a:r>
              <a:rPr kumimoji="0" lang="fr-F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= </a:t>
            </a:r>
            <a:r>
              <a:rPr kumimoji="0" lang="fr-FR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tl</a:t>
            </a:r>
            <a:r>
              <a:rPr kumimoji="0" lang="fr-F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;  down </a:t>
            </a:r>
            <a: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= </a:t>
            </a:r>
            <a:r>
              <a:rPr kumimoji="0" lang="fr-FR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br</a:t>
            </a:r>
            <a:r>
              <a:rPr kumimoji="0" lang="fr-F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&lt; </a:t>
            </a:r>
            <a:r>
              <a:rPr kumimoji="0" lang="fr-FR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bl</a:t>
            </a:r>
            <a:r>
              <a:rPr kumimoji="0" lang="fr-F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: </a:t>
            </a:r>
            <a:r>
              <a:rPr kumimoji="0" lang="fr-FR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Cell</a:t>
            </a:r>
            <a:r>
              <a:rPr kumimoji="0" lang="fr-F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| up = </a:t>
            </a:r>
            <a:r>
              <a:rPr kumimoji="0" lang="fr-FR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tl</a:t>
            </a:r>
            <a:r>
              <a:rPr kumimoji="0" lang="fr-F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; right = </a:t>
            </a:r>
            <a:r>
              <a:rPr kumimoji="0" lang="fr-FR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br</a:t>
            </a:r>
            <a:r>
              <a:rPr kumimoji="0" lang="fr-F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&lt; </a:t>
            </a:r>
            <a:r>
              <a:rPr kumimoji="0" lang="fr-FR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br</a:t>
            </a:r>
            <a:r>
              <a:rPr kumimoji="0" lang="fr-F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: </a:t>
            </a:r>
            <a:r>
              <a:rPr kumimoji="0" lang="fr-FR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Cell</a:t>
            </a:r>
            <a:r>
              <a:rPr kumimoji="0" lang="fr-F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| up = tr; </a:t>
            </a:r>
            <a:r>
              <a:rPr kumimoji="0" lang="fr-FR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left</a:t>
            </a:r>
            <a:r>
              <a:rPr kumimoji="0" lang="fr-F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=</a:t>
            </a:r>
            <a:r>
              <a:rPr kumimoji="0" lang="fr-FR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bl</a:t>
            </a:r>
            <a:r>
              <a:rPr kumimoji="0" lang="fr-F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&lt; </a:t>
            </a:r>
            <a:r>
              <a:rPr kumimoji="0" lang="fr-FR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pacman</a:t>
            </a:r>
            <a:r>
              <a:rPr kumimoji="0" lang="fr-F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: </a:t>
            </a:r>
            <a:r>
              <a:rPr kumimoji="0" lang="fr-FR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PacMan</a:t>
            </a:r>
            <a:r>
              <a:rPr kumimoji="0" lang="fr-F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| in : </a:t>
            </a:r>
            <a:r>
              <a:rPr kumimoji="0" lang="fr-FR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tl</a:t>
            </a:r>
            <a:r>
              <a:rPr kumimoji="0" lang="fr-F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&lt; </a:t>
            </a:r>
            <a:r>
              <a:rPr kumimoji="0" lang="fr-FR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ghost</a:t>
            </a:r>
            <a:r>
              <a:rPr kumimoji="0" lang="fr-F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: </a:t>
            </a:r>
            <a:r>
              <a:rPr kumimoji="0" lang="fr-FR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Ghost</a:t>
            </a:r>
            <a:r>
              <a:rPr kumimoji="0" lang="fr-F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| in : </a:t>
            </a:r>
            <a:r>
              <a:rPr kumimoji="0" lang="fr-FR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br</a:t>
            </a:r>
            <a:r>
              <a:rPr kumimoji="0" lang="fr-F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&gt;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sp>
        <p:nvSpPr>
          <p:cNvPr id="132" name="ZoneTexte 131"/>
          <p:cNvSpPr txBox="1"/>
          <p:nvPr/>
        </p:nvSpPr>
        <p:spPr>
          <a:xfrm>
            <a:off x="983432" y="1300172"/>
            <a:ext cx="43204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BE" b="1" dirty="0" err="1" smtClean="0">
                <a:solidFill>
                  <a:srgbClr val="FF0000"/>
                </a:solidFill>
              </a:rPr>
              <a:t>Textual</a:t>
            </a:r>
            <a:r>
              <a:rPr lang="fr-BE" b="1" dirty="0" smtClean="0">
                <a:solidFill>
                  <a:srgbClr val="FF0000"/>
                </a:solidFill>
              </a:rPr>
              <a:t> </a:t>
            </a:r>
            <a:r>
              <a:rPr lang="fr-BE" b="1" dirty="0" err="1">
                <a:solidFill>
                  <a:srgbClr val="FF0000"/>
                </a:solidFill>
              </a:rPr>
              <a:t>S</a:t>
            </a:r>
            <a:r>
              <a:rPr lang="fr-BE" b="1" dirty="0" err="1" smtClean="0">
                <a:solidFill>
                  <a:srgbClr val="FF0000"/>
                </a:solidFill>
              </a:rPr>
              <a:t>yntax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19" name="Imag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1985" y="1268760"/>
            <a:ext cx="5369272" cy="3212966"/>
          </a:xfrm>
          <a:prstGeom prst="rect">
            <a:avLst/>
          </a:prstGeom>
        </p:spPr>
      </p:pic>
      <p:pic>
        <p:nvPicPr>
          <p:cNvPr id="123" name="Image 1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9576" y="4369434"/>
            <a:ext cx="7751966" cy="2208647"/>
          </a:xfrm>
          <a:prstGeom prst="rect">
            <a:avLst/>
          </a:prstGeom>
        </p:spPr>
      </p:pic>
      <p:sp>
        <p:nvSpPr>
          <p:cNvPr id="124" name="ZoneTexte 123"/>
          <p:cNvSpPr txBox="1"/>
          <p:nvPr/>
        </p:nvSpPr>
        <p:spPr>
          <a:xfrm>
            <a:off x="6848786" y="1268760"/>
            <a:ext cx="40704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BE" b="1" dirty="0" err="1" smtClean="0">
                <a:solidFill>
                  <a:srgbClr val="FF0000"/>
                </a:solidFill>
              </a:rPr>
              <a:t>Graphical</a:t>
            </a:r>
            <a:r>
              <a:rPr lang="fr-BE" b="1" dirty="0" smtClean="0">
                <a:solidFill>
                  <a:srgbClr val="FF0000"/>
                </a:solidFill>
              </a:rPr>
              <a:t> </a:t>
            </a:r>
            <a:r>
              <a:rPr lang="fr-BE" b="1" dirty="0" err="1">
                <a:solidFill>
                  <a:srgbClr val="FF0000"/>
                </a:solidFill>
              </a:rPr>
              <a:t>S</a:t>
            </a:r>
            <a:r>
              <a:rPr lang="fr-BE" b="1" dirty="0" err="1" smtClean="0">
                <a:solidFill>
                  <a:srgbClr val="FF0000"/>
                </a:solidFill>
              </a:rPr>
              <a:t>yntax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25" name="Rounded Rectangle 70"/>
          <p:cNvSpPr/>
          <p:nvPr/>
        </p:nvSpPr>
        <p:spPr>
          <a:xfrm>
            <a:off x="7168881" y="2401595"/>
            <a:ext cx="922367" cy="58607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sp>
        <p:nvSpPr>
          <p:cNvPr id="126" name="Rounded Rectangle 71"/>
          <p:cNvSpPr/>
          <p:nvPr/>
        </p:nvSpPr>
        <p:spPr>
          <a:xfrm>
            <a:off x="9614200" y="2347694"/>
            <a:ext cx="921600" cy="5868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sp>
        <p:nvSpPr>
          <p:cNvPr id="127" name="Rounded Rectangle 72"/>
          <p:cNvSpPr/>
          <p:nvPr/>
        </p:nvSpPr>
        <p:spPr>
          <a:xfrm>
            <a:off x="7168881" y="3540191"/>
            <a:ext cx="921600" cy="5868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sp>
        <p:nvSpPr>
          <p:cNvPr id="128" name="Rounded Rectangle 73"/>
          <p:cNvSpPr/>
          <p:nvPr/>
        </p:nvSpPr>
        <p:spPr>
          <a:xfrm>
            <a:off x="9614200" y="3523511"/>
            <a:ext cx="921600" cy="5868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cxnSp>
        <p:nvCxnSpPr>
          <p:cNvPr id="129" name="Straight Connector 75"/>
          <p:cNvCxnSpPr>
            <a:stCxn id="125" idx="3"/>
            <a:endCxn id="126" idx="1"/>
          </p:cNvCxnSpPr>
          <p:nvPr/>
        </p:nvCxnSpPr>
        <p:spPr>
          <a:xfrm flipV="1">
            <a:off x="8091248" y="2641094"/>
            <a:ext cx="152295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76"/>
          <p:cNvCxnSpPr>
            <a:stCxn id="127" idx="3"/>
            <a:endCxn id="128" idx="1"/>
          </p:cNvCxnSpPr>
          <p:nvPr/>
        </p:nvCxnSpPr>
        <p:spPr>
          <a:xfrm flipV="1">
            <a:off x="8090481" y="3816911"/>
            <a:ext cx="152371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79"/>
          <p:cNvCxnSpPr>
            <a:stCxn id="128" idx="0"/>
            <a:endCxn id="126" idx="2"/>
          </p:cNvCxnSpPr>
          <p:nvPr/>
        </p:nvCxnSpPr>
        <p:spPr>
          <a:xfrm flipV="1">
            <a:off x="10075000" y="2934494"/>
            <a:ext cx="0" cy="58901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82"/>
          <p:cNvCxnSpPr>
            <a:stCxn id="127" idx="0"/>
            <a:endCxn id="125" idx="2"/>
          </p:cNvCxnSpPr>
          <p:nvPr/>
        </p:nvCxnSpPr>
        <p:spPr>
          <a:xfrm flipV="1">
            <a:off x="7629681" y="2987669"/>
            <a:ext cx="384" cy="55252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TextBox 85"/>
          <p:cNvSpPr txBox="1"/>
          <p:nvPr/>
        </p:nvSpPr>
        <p:spPr>
          <a:xfrm>
            <a:off x="8984647" y="2639826"/>
            <a:ext cx="7332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800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right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sp>
        <p:nvSpPr>
          <p:cNvPr id="159" name="TextBox 86"/>
          <p:cNvSpPr txBox="1"/>
          <p:nvPr/>
        </p:nvSpPr>
        <p:spPr>
          <a:xfrm>
            <a:off x="9063499" y="3567612"/>
            <a:ext cx="59450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800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right</a:t>
            </a:r>
            <a:endParaRPr kumimoji="0" lang="en-GB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sp>
        <p:nvSpPr>
          <p:cNvPr id="160" name="TextBox 87"/>
          <p:cNvSpPr txBox="1"/>
          <p:nvPr/>
        </p:nvSpPr>
        <p:spPr>
          <a:xfrm>
            <a:off x="8075203" y="3833401"/>
            <a:ext cx="52790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800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5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left</a:t>
            </a:r>
            <a:endParaRPr kumimoji="0" lang="en-GB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sp>
        <p:nvSpPr>
          <p:cNvPr id="161" name="TextBox 89"/>
          <p:cNvSpPr txBox="1"/>
          <p:nvPr/>
        </p:nvSpPr>
        <p:spPr>
          <a:xfrm>
            <a:off x="8037366" y="2436727"/>
            <a:ext cx="5945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800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left</a:t>
            </a:r>
            <a:endParaRPr kumimoji="0" lang="en-GB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sp>
        <p:nvSpPr>
          <p:cNvPr id="162" name="TextBox 90"/>
          <p:cNvSpPr txBox="1"/>
          <p:nvPr/>
        </p:nvSpPr>
        <p:spPr>
          <a:xfrm>
            <a:off x="10031542" y="2991293"/>
            <a:ext cx="36142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800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5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up</a:t>
            </a:r>
            <a:endParaRPr kumimoji="0" lang="en-GB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sp>
        <p:nvSpPr>
          <p:cNvPr id="163" name="TextBox 91"/>
          <p:cNvSpPr txBox="1"/>
          <p:nvPr/>
        </p:nvSpPr>
        <p:spPr>
          <a:xfrm>
            <a:off x="7289368" y="2974230"/>
            <a:ext cx="441393" cy="2674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800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up</a:t>
            </a:r>
            <a:endParaRPr kumimoji="0" lang="en-GB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sp>
        <p:nvSpPr>
          <p:cNvPr id="164" name="TextBox 92"/>
          <p:cNvSpPr txBox="1"/>
          <p:nvPr/>
        </p:nvSpPr>
        <p:spPr>
          <a:xfrm>
            <a:off x="9611256" y="3268092"/>
            <a:ext cx="54872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800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5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down</a:t>
            </a:r>
            <a:endParaRPr kumimoji="0" lang="en-GB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sp>
        <p:nvSpPr>
          <p:cNvPr id="165" name="TextBox 93"/>
          <p:cNvSpPr txBox="1"/>
          <p:nvPr/>
        </p:nvSpPr>
        <p:spPr>
          <a:xfrm>
            <a:off x="7564598" y="3303872"/>
            <a:ext cx="60437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800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5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down</a:t>
            </a:r>
            <a:endParaRPr kumimoji="0" lang="en-GB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pic>
        <p:nvPicPr>
          <p:cNvPr id="166" name="Picture 9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9703" y="2472115"/>
            <a:ext cx="422199" cy="435574"/>
          </a:xfrm>
          <a:prstGeom prst="rect">
            <a:avLst/>
          </a:prstGeom>
        </p:spPr>
      </p:pic>
      <p:pic>
        <p:nvPicPr>
          <p:cNvPr id="167" name="Picture 9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75" b="18416"/>
          <a:stretch/>
        </p:blipFill>
        <p:spPr>
          <a:xfrm>
            <a:off x="9880250" y="3607081"/>
            <a:ext cx="493378" cy="452641"/>
          </a:xfrm>
          <a:prstGeom prst="rect">
            <a:avLst/>
          </a:prstGeom>
        </p:spPr>
      </p:pic>
      <p:sp>
        <p:nvSpPr>
          <p:cNvPr id="168" name="Rectangle 167"/>
          <p:cNvSpPr/>
          <p:nvPr/>
        </p:nvSpPr>
        <p:spPr>
          <a:xfrm>
            <a:off x="6744536" y="1745612"/>
            <a:ext cx="4176000" cy="245355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9" name="Rounded Rectangle 115"/>
          <p:cNvSpPr/>
          <p:nvPr/>
        </p:nvSpPr>
        <p:spPr>
          <a:xfrm>
            <a:off x="8037366" y="1809321"/>
            <a:ext cx="1628560" cy="409808"/>
          </a:xfrm>
          <a:prstGeom prst="roundRect">
            <a:avLst/>
          </a:prstGeom>
          <a:solidFill>
            <a:schemeClr val="tx1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SCORE   0</a:t>
            </a:r>
            <a:endParaRPr kumimoji="0" lang="en-GB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grpSp>
        <p:nvGrpSpPr>
          <p:cNvPr id="171" name="Group 108"/>
          <p:cNvGrpSpPr/>
          <p:nvPr/>
        </p:nvGrpSpPr>
        <p:grpSpPr>
          <a:xfrm>
            <a:off x="3393268" y="4869160"/>
            <a:ext cx="757885" cy="559523"/>
            <a:chOff x="333374" y="419100"/>
            <a:chExt cx="863197" cy="559523"/>
          </a:xfrm>
        </p:grpSpPr>
        <p:sp>
          <p:nvSpPr>
            <p:cNvPr id="172" name="Rectangle 171"/>
            <p:cNvSpPr/>
            <p:nvPr/>
          </p:nvSpPr>
          <p:spPr>
            <a:xfrm>
              <a:off x="333375" y="419100"/>
              <a:ext cx="863196" cy="276225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800" b="0" i="0" u="none" strike="noStrike" kern="120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game:Game</a:t>
              </a:r>
              <a:endPara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endParaRPr>
            </a:p>
          </p:txBody>
        </p:sp>
        <p:sp>
          <p:nvSpPr>
            <p:cNvPr id="173" name="Rectangle 172"/>
            <p:cNvSpPr/>
            <p:nvPr/>
          </p:nvSpPr>
          <p:spPr>
            <a:xfrm>
              <a:off x="333374" y="695325"/>
              <a:ext cx="863197" cy="283298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s</a:t>
              </a:r>
              <a:r>
                <a:rPr kumimoji="0" lang="fr-FR" sz="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core = 0</a:t>
              </a:r>
              <a:endPara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endParaRPr>
            </a:p>
          </p:txBody>
        </p:sp>
      </p:grpSp>
      <p:grpSp>
        <p:nvGrpSpPr>
          <p:cNvPr id="174" name="Group 117"/>
          <p:cNvGrpSpPr/>
          <p:nvPr/>
        </p:nvGrpSpPr>
        <p:grpSpPr>
          <a:xfrm>
            <a:off x="3824867" y="5513859"/>
            <a:ext cx="924060" cy="559523"/>
            <a:chOff x="333374" y="419100"/>
            <a:chExt cx="863197" cy="559523"/>
          </a:xfrm>
        </p:grpSpPr>
        <p:sp>
          <p:nvSpPr>
            <p:cNvPr id="175" name="Rectangle 174"/>
            <p:cNvSpPr/>
            <p:nvPr/>
          </p:nvSpPr>
          <p:spPr>
            <a:xfrm>
              <a:off x="333375" y="419100"/>
              <a:ext cx="863196" cy="276225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800" b="0" i="0" u="none" strike="noStrike" kern="120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unique:Level</a:t>
              </a:r>
              <a:endPara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endParaRPr>
            </a:p>
          </p:txBody>
        </p:sp>
        <p:sp>
          <p:nvSpPr>
            <p:cNvPr id="176" name="Rectangle 175"/>
            <p:cNvSpPr/>
            <p:nvPr/>
          </p:nvSpPr>
          <p:spPr>
            <a:xfrm>
              <a:off x="333374" y="695325"/>
              <a:ext cx="863197" cy="283298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id = 1</a:t>
              </a:r>
              <a:endPara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endParaRPr>
            </a:p>
          </p:txBody>
        </p:sp>
      </p:grpSp>
      <p:sp>
        <p:nvSpPr>
          <p:cNvPr id="177" name="Rectangle 176"/>
          <p:cNvSpPr/>
          <p:nvPr/>
        </p:nvSpPr>
        <p:spPr>
          <a:xfrm>
            <a:off x="4570670" y="4869160"/>
            <a:ext cx="801442" cy="27622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maze:Maze</a:t>
            </a:r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cxnSp>
        <p:nvCxnSpPr>
          <p:cNvPr id="178" name="Elbow Connector 123"/>
          <p:cNvCxnSpPr>
            <a:endCxn id="176" idx="1"/>
          </p:cNvCxnSpPr>
          <p:nvPr/>
        </p:nvCxnSpPr>
        <p:spPr>
          <a:xfrm rot="16200000" flipH="1">
            <a:off x="3461415" y="5568281"/>
            <a:ext cx="503050" cy="223853"/>
          </a:xfrm>
          <a:prstGeom prst="bentConnector2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79" name="TextBox 126"/>
          <p:cNvSpPr txBox="1"/>
          <p:nvPr/>
        </p:nvSpPr>
        <p:spPr>
          <a:xfrm>
            <a:off x="3360511" y="5916056"/>
            <a:ext cx="70485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levels</a:t>
            </a:r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cxnSp>
        <p:nvCxnSpPr>
          <p:cNvPr id="180" name="Straight Connector 127"/>
          <p:cNvCxnSpPr/>
          <p:nvPr/>
        </p:nvCxnSpPr>
        <p:spPr>
          <a:xfrm flipH="1">
            <a:off x="4613194" y="5145532"/>
            <a:ext cx="0" cy="370800"/>
          </a:xfrm>
          <a:prstGeom prst="lin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81" name="TextBox 130"/>
          <p:cNvSpPr txBox="1"/>
          <p:nvPr/>
        </p:nvSpPr>
        <p:spPr>
          <a:xfrm>
            <a:off x="4267353" y="5081933"/>
            <a:ext cx="48944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maze</a:t>
            </a:r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sp>
        <p:nvSpPr>
          <p:cNvPr id="182" name="Rectangle 181"/>
          <p:cNvSpPr/>
          <p:nvPr/>
        </p:nvSpPr>
        <p:spPr>
          <a:xfrm>
            <a:off x="6778749" y="5139229"/>
            <a:ext cx="628516" cy="27622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tl:Cell</a:t>
            </a:r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sp>
        <p:nvSpPr>
          <p:cNvPr id="183" name="Rectangle 182"/>
          <p:cNvSpPr/>
          <p:nvPr/>
        </p:nvSpPr>
        <p:spPr>
          <a:xfrm>
            <a:off x="6781189" y="5621581"/>
            <a:ext cx="628516" cy="27622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b</a:t>
            </a:r>
            <a:r>
              <a:rPr kumimoji="0" lang="fr-FR" sz="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l:Cell</a:t>
            </a:r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sp>
        <p:nvSpPr>
          <p:cNvPr id="184" name="Rectangle 183"/>
          <p:cNvSpPr/>
          <p:nvPr/>
        </p:nvSpPr>
        <p:spPr>
          <a:xfrm>
            <a:off x="8199250" y="5135563"/>
            <a:ext cx="628516" cy="27622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tr:Cell</a:t>
            </a:r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sp>
        <p:nvSpPr>
          <p:cNvPr id="185" name="Rectangle 184"/>
          <p:cNvSpPr/>
          <p:nvPr/>
        </p:nvSpPr>
        <p:spPr>
          <a:xfrm>
            <a:off x="8199250" y="5624384"/>
            <a:ext cx="628516" cy="27622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b</a:t>
            </a:r>
            <a:r>
              <a:rPr kumimoji="0" lang="fr-FR" sz="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r</a:t>
            </a:r>
            <a:r>
              <a:rPr kumimoji="0" lang="fr-FR" sz="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:Cell</a:t>
            </a:r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cxnSp>
        <p:nvCxnSpPr>
          <p:cNvPr id="186" name="Straight Connector 135"/>
          <p:cNvCxnSpPr>
            <a:stCxn id="185" idx="1"/>
            <a:endCxn id="183" idx="3"/>
          </p:cNvCxnSpPr>
          <p:nvPr/>
        </p:nvCxnSpPr>
        <p:spPr>
          <a:xfrm flipH="1" flipV="1">
            <a:off x="7409705" y="5759694"/>
            <a:ext cx="789545" cy="2803"/>
          </a:xfrm>
          <a:prstGeom prst="lin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87" name="Straight Connector 138"/>
          <p:cNvCxnSpPr>
            <a:stCxn id="184" idx="1"/>
            <a:endCxn id="182" idx="3"/>
          </p:cNvCxnSpPr>
          <p:nvPr/>
        </p:nvCxnSpPr>
        <p:spPr>
          <a:xfrm flipH="1">
            <a:off x="7407265" y="5273676"/>
            <a:ext cx="791985" cy="3666"/>
          </a:xfrm>
          <a:prstGeom prst="lin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88" name="Straight Connector 141"/>
          <p:cNvCxnSpPr>
            <a:stCxn id="184" idx="2"/>
            <a:endCxn id="185" idx="0"/>
          </p:cNvCxnSpPr>
          <p:nvPr/>
        </p:nvCxnSpPr>
        <p:spPr>
          <a:xfrm>
            <a:off x="8513508" y="5411788"/>
            <a:ext cx="0" cy="212596"/>
          </a:xfrm>
          <a:prstGeom prst="lin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89" name="Straight Connector 144"/>
          <p:cNvCxnSpPr>
            <a:stCxn id="182" idx="2"/>
            <a:endCxn id="183" idx="0"/>
          </p:cNvCxnSpPr>
          <p:nvPr/>
        </p:nvCxnSpPr>
        <p:spPr>
          <a:xfrm>
            <a:off x="7093007" y="5415454"/>
            <a:ext cx="2440" cy="206127"/>
          </a:xfrm>
          <a:prstGeom prst="lin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90" name="Elbow Connector 147"/>
          <p:cNvCxnSpPr>
            <a:stCxn id="177" idx="3"/>
            <a:endCxn id="182" idx="0"/>
          </p:cNvCxnSpPr>
          <p:nvPr/>
        </p:nvCxnSpPr>
        <p:spPr>
          <a:xfrm>
            <a:off x="5372112" y="5007273"/>
            <a:ext cx="1720895" cy="131956"/>
          </a:xfrm>
          <a:prstGeom prst="bentConnector2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91" name="Elbow Connector 150"/>
          <p:cNvCxnSpPr>
            <a:stCxn id="177" idx="3"/>
            <a:endCxn id="184" idx="0"/>
          </p:cNvCxnSpPr>
          <p:nvPr/>
        </p:nvCxnSpPr>
        <p:spPr>
          <a:xfrm>
            <a:off x="5372112" y="5007273"/>
            <a:ext cx="3141396" cy="128290"/>
          </a:xfrm>
          <a:prstGeom prst="bentConnector2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92" name="Elbow Connector 153"/>
          <p:cNvCxnSpPr>
            <a:stCxn id="177" idx="3"/>
            <a:endCxn id="185" idx="3"/>
          </p:cNvCxnSpPr>
          <p:nvPr/>
        </p:nvCxnSpPr>
        <p:spPr>
          <a:xfrm>
            <a:off x="5372112" y="5007273"/>
            <a:ext cx="3455654" cy="755224"/>
          </a:xfrm>
          <a:prstGeom prst="bentConnector3">
            <a:avLst>
              <a:gd name="adj1" fmla="val 106615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93" name="Elbow Connector 156"/>
          <p:cNvCxnSpPr>
            <a:stCxn id="177" idx="3"/>
            <a:endCxn id="183" idx="1"/>
          </p:cNvCxnSpPr>
          <p:nvPr/>
        </p:nvCxnSpPr>
        <p:spPr>
          <a:xfrm>
            <a:off x="5372112" y="5007273"/>
            <a:ext cx="1409077" cy="752421"/>
          </a:xfrm>
          <a:prstGeom prst="bentConnector3">
            <a:avLst>
              <a:gd name="adj1" fmla="val 50000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94" name="TextBox 160"/>
          <p:cNvSpPr txBox="1"/>
          <p:nvPr/>
        </p:nvSpPr>
        <p:spPr>
          <a:xfrm>
            <a:off x="6372275" y="5706064"/>
            <a:ext cx="55684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cells</a:t>
            </a:r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sp>
        <p:nvSpPr>
          <p:cNvPr id="195" name="TextBox 161"/>
          <p:cNvSpPr txBox="1"/>
          <p:nvPr/>
        </p:nvSpPr>
        <p:spPr>
          <a:xfrm>
            <a:off x="7036985" y="4958759"/>
            <a:ext cx="55684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cells</a:t>
            </a:r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sp>
        <p:nvSpPr>
          <p:cNvPr id="196" name="TextBox 162"/>
          <p:cNvSpPr txBox="1"/>
          <p:nvPr/>
        </p:nvSpPr>
        <p:spPr>
          <a:xfrm>
            <a:off x="8086646" y="4958759"/>
            <a:ext cx="55684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cells</a:t>
            </a:r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sp>
        <p:nvSpPr>
          <p:cNvPr id="197" name="TextBox 163"/>
          <p:cNvSpPr txBox="1"/>
          <p:nvPr/>
        </p:nvSpPr>
        <p:spPr>
          <a:xfrm>
            <a:off x="8769548" y="5706064"/>
            <a:ext cx="55684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cells</a:t>
            </a:r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sp>
        <p:nvSpPr>
          <p:cNvPr id="198" name="TextBox 164"/>
          <p:cNvSpPr txBox="1"/>
          <p:nvPr/>
        </p:nvSpPr>
        <p:spPr>
          <a:xfrm>
            <a:off x="7810296" y="5227919"/>
            <a:ext cx="55684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right</a:t>
            </a:r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sp>
        <p:nvSpPr>
          <p:cNvPr id="199" name="TextBox 165"/>
          <p:cNvSpPr txBox="1"/>
          <p:nvPr/>
        </p:nvSpPr>
        <p:spPr>
          <a:xfrm>
            <a:off x="7810296" y="5706064"/>
            <a:ext cx="55684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right</a:t>
            </a:r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sp>
        <p:nvSpPr>
          <p:cNvPr id="200" name="TextBox 166"/>
          <p:cNvSpPr txBox="1"/>
          <p:nvPr/>
        </p:nvSpPr>
        <p:spPr>
          <a:xfrm>
            <a:off x="7345367" y="5569794"/>
            <a:ext cx="48717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left</a:t>
            </a:r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sp>
        <p:nvSpPr>
          <p:cNvPr id="201" name="TextBox 167"/>
          <p:cNvSpPr txBox="1"/>
          <p:nvPr/>
        </p:nvSpPr>
        <p:spPr>
          <a:xfrm>
            <a:off x="7345367" y="5123712"/>
            <a:ext cx="48717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left</a:t>
            </a:r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sp>
        <p:nvSpPr>
          <p:cNvPr id="202" name="TextBox 168"/>
          <p:cNvSpPr txBox="1"/>
          <p:nvPr/>
        </p:nvSpPr>
        <p:spPr>
          <a:xfrm>
            <a:off x="7041951" y="5343254"/>
            <a:ext cx="32614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up</a:t>
            </a:r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sp>
        <p:nvSpPr>
          <p:cNvPr id="203" name="TextBox 169"/>
          <p:cNvSpPr txBox="1"/>
          <p:nvPr/>
        </p:nvSpPr>
        <p:spPr>
          <a:xfrm>
            <a:off x="8443402" y="5343254"/>
            <a:ext cx="32614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up</a:t>
            </a:r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sp>
        <p:nvSpPr>
          <p:cNvPr id="204" name="TextBox 170"/>
          <p:cNvSpPr txBox="1"/>
          <p:nvPr/>
        </p:nvSpPr>
        <p:spPr>
          <a:xfrm>
            <a:off x="6732096" y="5457704"/>
            <a:ext cx="4422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down</a:t>
            </a:r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sp>
        <p:nvSpPr>
          <p:cNvPr id="205" name="TextBox 171"/>
          <p:cNvSpPr txBox="1"/>
          <p:nvPr/>
        </p:nvSpPr>
        <p:spPr>
          <a:xfrm>
            <a:off x="8152223" y="5457704"/>
            <a:ext cx="4422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down</a:t>
            </a:r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sp>
        <p:nvSpPr>
          <p:cNvPr id="206" name="Rectangle 205"/>
          <p:cNvSpPr/>
          <p:nvPr/>
        </p:nvSpPr>
        <p:spPr>
          <a:xfrm>
            <a:off x="5068612" y="5227919"/>
            <a:ext cx="970698" cy="27622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pacman:PacMan</a:t>
            </a:r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cxnSp>
        <p:nvCxnSpPr>
          <p:cNvPr id="207" name="Straight Connector 187"/>
          <p:cNvCxnSpPr/>
          <p:nvPr/>
        </p:nvCxnSpPr>
        <p:spPr>
          <a:xfrm>
            <a:off x="4153723" y="5357771"/>
            <a:ext cx="914889" cy="0"/>
          </a:xfrm>
          <a:prstGeom prst="lin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08" name="TextBox 191"/>
          <p:cNvSpPr txBox="1"/>
          <p:nvPr/>
        </p:nvSpPr>
        <p:spPr>
          <a:xfrm>
            <a:off x="4470741" y="5289578"/>
            <a:ext cx="6950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personas</a:t>
            </a:r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sp>
        <p:nvSpPr>
          <p:cNvPr id="209" name="Rectangle 208"/>
          <p:cNvSpPr/>
          <p:nvPr/>
        </p:nvSpPr>
        <p:spPr>
          <a:xfrm>
            <a:off x="7077656" y="5939578"/>
            <a:ext cx="970698" cy="27622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ghost:Ghost</a:t>
            </a:r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cxnSp>
        <p:nvCxnSpPr>
          <p:cNvPr id="210" name="Elbow Connector 200"/>
          <p:cNvCxnSpPr>
            <a:stCxn id="206" idx="3"/>
            <a:endCxn id="182" idx="1"/>
          </p:cNvCxnSpPr>
          <p:nvPr/>
        </p:nvCxnSpPr>
        <p:spPr>
          <a:xfrm flipV="1">
            <a:off x="6039310" y="5277342"/>
            <a:ext cx="739439" cy="88690"/>
          </a:xfrm>
          <a:prstGeom prst="bentConnector3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11" name="TextBox 201"/>
          <p:cNvSpPr txBox="1"/>
          <p:nvPr/>
        </p:nvSpPr>
        <p:spPr>
          <a:xfrm>
            <a:off x="6550043" y="5103097"/>
            <a:ext cx="32614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in</a:t>
            </a:r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cxnSp>
        <p:nvCxnSpPr>
          <p:cNvPr id="212" name="Elbow Connector 203"/>
          <p:cNvCxnSpPr>
            <a:stCxn id="209" idx="3"/>
            <a:endCxn id="185" idx="2"/>
          </p:cNvCxnSpPr>
          <p:nvPr/>
        </p:nvCxnSpPr>
        <p:spPr>
          <a:xfrm flipV="1">
            <a:off x="8048354" y="5900609"/>
            <a:ext cx="465154" cy="177082"/>
          </a:xfrm>
          <a:prstGeom prst="bentConnector2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13" name="TextBox 205"/>
          <p:cNvSpPr txBox="1"/>
          <p:nvPr/>
        </p:nvSpPr>
        <p:spPr>
          <a:xfrm>
            <a:off x="8427201" y="5844177"/>
            <a:ext cx="32614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in</a:t>
            </a:r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sp>
        <p:nvSpPr>
          <p:cNvPr id="214" name="Rectangle 213"/>
          <p:cNvSpPr/>
          <p:nvPr/>
        </p:nvSpPr>
        <p:spPr>
          <a:xfrm>
            <a:off x="3287688" y="4746964"/>
            <a:ext cx="6038708" cy="177838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6" name="ZoneTexte 215"/>
          <p:cNvSpPr txBox="1"/>
          <p:nvPr/>
        </p:nvSpPr>
        <p:spPr>
          <a:xfrm>
            <a:off x="2867391" y="4346854"/>
            <a:ext cx="65763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BE" b="1" dirty="0" smtClean="0">
                <a:solidFill>
                  <a:srgbClr val="FF0000"/>
                </a:solidFill>
              </a:rPr>
              <a:t>(Standard) </a:t>
            </a:r>
            <a:r>
              <a:rPr lang="fr-BE" b="1" dirty="0" err="1" smtClean="0">
                <a:solidFill>
                  <a:srgbClr val="FF0000"/>
                </a:solidFill>
              </a:rPr>
              <a:t>Graphical</a:t>
            </a:r>
            <a:r>
              <a:rPr lang="fr-BE" b="1" dirty="0" smtClean="0">
                <a:solidFill>
                  <a:srgbClr val="FF0000"/>
                </a:solidFill>
              </a:rPr>
              <a:t> </a:t>
            </a:r>
            <a:r>
              <a:rPr lang="fr-BE" b="1" dirty="0" err="1" smtClean="0">
                <a:solidFill>
                  <a:srgbClr val="FF0000"/>
                </a:solidFill>
              </a:rPr>
              <a:t>Syntax</a:t>
            </a:r>
            <a:r>
              <a:rPr lang="fr-BE" b="1" dirty="0" smtClean="0">
                <a:solidFill>
                  <a:srgbClr val="FF0000"/>
                </a:solidFill>
              </a:rPr>
              <a:t> (</a:t>
            </a:r>
            <a:r>
              <a:rPr lang="fr-BE" b="1" dirty="0" err="1" smtClean="0">
                <a:solidFill>
                  <a:srgbClr val="FF0000"/>
                </a:solidFill>
              </a:rPr>
              <a:t>aka</a:t>
            </a:r>
            <a:r>
              <a:rPr lang="fr-BE" b="1" dirty="0" smtClean="0">
                <a:solidFill>
                  <a:srgbClr val="FF0000"/>
                </a:solidFill>
              </a:rPr>
              <a:t>. Object </a:t>
            </a:r>
            <a:r>
              <a:rPr lang="fr-BE" b="1" dirty="0" err="1" smtClean="0">
                <a:solidFill>
                  <a:srgbClr val="FF0000"/>
                </a:solidFill>
              </a:rPr>
              <a:t>Diagrams</a:t>
            </a:r>
            <a:r>
              <a:rPr lang="fr-BE" b="1" dirty="0" smtClean="0">
                <a:solidFill>
                  <a:srgbClr val="FF0000"/>
                </a:solidFill>
              </a:rPr>
              <a:t>)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9411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0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5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8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4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7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0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3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6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2" fill="hold">
                            <p:stCondLst>
                              <p:cond delay="500"/>
                            </p:stCondLst>
                            <p:childTnLst>
                              <p:par>
                                <p:cTn id="2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5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0" grpId="0" animBg="1"/>
      <p:bldP spid="132" grpId="0"/>
      <p:bldP spid="124" grpId="0"/>
      <p:bldP spid="125" grpId="0" animBg="1"/>
      <p:bldP spid="126" grpId="0" animBg="1"/>
      <p:bldP spid="127" grpId="0" animBg="1"/>
      <p:bldP spid="128" grpId="0" animBg="1"/>
      <p:bldP spid="158" grpId="0"/>
      <p:bldP spid="159" grpId="0"/>
      <p:bldP spid="160" grpId="0"/>
      <p:bldP spid="161" grpId="0"/>
      <p:bldP spid="162" grpId="0"/>
      <p:bldP spid="163" grpId="0"/>
      <p:bldP spid="164" grpId="0"/>
      <p:bldP spid="165" grpId="0"/>
      <p:bldP spid="168" grpId="0" animBg="1"/>
      <p:bldP spid="169" grpId="0" animBg="1"/>
      <p:bldP spid="177" grpId="0" animBg="1"/>
      <p:bldP spid="179" grpId="0"/>
      <p:bldP spid="181" grpId="0"/>
      <p:bldP spid="182" grpId="0" animBg="1"/>
      <p:bldP spid="183" grpId="0" animBg="1"/>
      <p:bldP spid="184" grpId="0" animBg="1"/>
      <p:bldP spid="185" grpId="0" animBg="1"/>
      <p:bldP spid="194" grpId="0"/>
      <p:bldP spid="195" grpId="0"/>
      <p:bldP spid="196" grpId="0"/>
      <p:bldP spid="197" grpId="0"/>
      <p:bldP spid="198" grpId="0"/>
      <p:bldP spid="199" grpId="0"/>
      <p:bldP spid="200" grpId="0"/>
      <p:bldP spid="201" grpId="0"/>
      <p:bldP spid="202" grpId="0"/>
      <p:bldP spid="203" grpId="0"/>
      <p:bldP spid="204" grpId="0"/>
      <p:bldP spid="205" grpId="0"/>
      <p:bldP spid="206" grpId="0" animBg="1"/>
      <p:bldP spid="208" grpId="0"/>
      <p:bldP spid="209" grpId="0" animBg="1"/>
      <p:bldP spid="211" grpId="0"/>
      <p:bldP spid="213" grpId="0"/>
      <p:bldP spid="214" grpId="0" animBg="1"/>
      <p:bldP spid="21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smtClean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fr-B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Pacman</a:t>
            </a:r>
            <a:r>
              <a:rPr lang="fr-B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BE" dirty="0">
                <a:latin typeface="Arial" panose="020B0604020202020204" pitchFamily="34" charset="0"/>
                <a:cs typeface="Arial" panose="020B0604020202020204" pitchFamily="34" charset="0"/>
              </a:rPr>
              <a:t>DSL Transformation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6" name="TextBox 122"/>
          <p:cNvSpPr txBox="1"/>
          <p:nvPr/>
        </p:nvSpPr>
        <p:spPr>
          <a:xfrm>
            <a:off x="983433" y="2690192"/>
            <a:ext cx="4463472" cy="286232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b="1" i="0" u="none" strike="noStrike" kern="120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class </a:t>
            </a:r>
            <a:r>
              <a:rPr kumimoji="0" lang="fr-FR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PacMan</a:t>
            </a:r>
            <a:r>
              <a:rPr kumimoji="0" lang="fr-FR" b="1" i="0" u="none" strike="noStrike" kern="120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{</a:t>
            </a:r>
            <a:endParaRPr kumimoji="0" lang="en-GB" b="1" i="0" u="none" strike="noStrike" kern="1200" cap="none" spc="0" normalizeH="0" baseline="0" noProof="0" dirty="0" smtClean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b="1" i="0" u="none" strike="noStrike" kern="120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...</a:t>
            </a:r>
            <a:endParaRPr kumimoji="0" lang="en-GB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def</a:t>
            </a:r>
            <a:r>
              <a:rPr kumimoji="0" lang="en-GB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</a:t>
            </a:r>
            <a:r>
              <a:rPr kumimoji="0" lang="en-GB" b="0" i="1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boolean</a:t>
            </a:r>
            <a:r>
              <a:rPr kumimoji="0" lang="en-GB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</a:t>
            </a:r>
            <a:r>
              <a:rPr kumimoji="0" lang="en-GB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moveR</a:t>
            </a:r>
            <a:r>
              <a:rPr kumimoji="0" lang="en-GB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() {</a:t>
            </a:r>
            <a:endParaRPr kumimoji="0" lang="en-GB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</a:t>
            </a:r>
            <a:r>
              <a:rPr kumimoji="0" lang="fr-FR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if</a:t>
            </a:r>
            <a:r>
              <a:rPr kumimoji="0" lang="fr-FR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</a:t>
            </a:r>
            <a:r>
              <a:rPr kumimoji="0" lang="fr-FR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self.in.right</a:t>
            </a:r>
            <a:r>
              <a:rPr kumimoji="0" lang="fr-FR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!= </a:t>
            </a:r>
            <a:r>
              <a:rPr kumimoji="0" lang="fr-FR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null</a:t>
            </a:r>
            <a:r>
              <a:rPr kumimoji="0" lang="fr-FR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){</a:t>
            </a:r>
            <a:endParaRPr kumimoji="0" lang="fr-FR" b="1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</a:t>
            </a:r>
            <a:r>
              <a:rPr kumimoji="0" lang="fr-FR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self.in </a:t>
            </a:r>
            <a:r>
              <a:rPr kumimoji="0" lang="fr-FR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=</a:t>
            </a:r>
            <a:r>
              <a:rPr kumimoji="0" lang="fr-FR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</a:t>
            </a:r>
            <a:r>
              <a:rPr kumimoji="0" lang="fr-FR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self.in. right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fr-FR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</a:t>
            </a:r>
            <a:r>
              <a:rPr lang="fr-FR" b="1" dirty="0">
                <a:solidFill>
                  <a:srgbClr val="0070C0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="1" dirty="0" smtClean="0">
                <a:solidFill>
                  <a:srgbClr val="0070C0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b="1" dirty="0">
              <a:solidFill>
                <a:srgbClr val="0070C0"/>
              </a:solidFill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b="1" dirty="0">
              <a:solidFill>
                <a:srgbClr val="0070C0"/>
              </a:solidFill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sp>
        <p:nvSpPr>
          <p:cNvPr id="21" name="Freeform 241"/>
          <p:cNvSpPr/>
          <p:nvPr/>
        </p:nvSpPr>
        <p:spPr>
          <a:xfrm rot="5400000">
            <a:off x="7258950" y="2986133"/>
            <a:ext cx="1296140" cy="2037864"/>
          </a:xfrm>
          <a:custGeom>
            <a:avLst/>
            <a:gdLst>
              <a:gd name="connsiteX0" fmla="*/ 0 w 640876"/>
              <a:gd name="connsiteY0" fmla="*/ 2050505 h 2050505"/>
              <a:gd name="connsiteX1" fmla="*/ 0 w 640876"/>
              <a:gd name="connsiteY1" fmla="*/ 214204 h 2050505"/>
              <a:gd name="connsiteX2" fmla="*/ 320438 w 640876"/>
              <a:gd name="connsiteY2" fmla="*/ 0 h 2050505"/>
              <a:gd name="connsiteX3" fmla="*/ 640876 w 640876"/>
              <a:gd name="connsiteY3" fmla="*/ 214204 h 2050505"/>
              <a:gd name="connsiteX4" fmla="*/ 640876 w 640876"/>
              <a:gd name="connsiteY4" fmla="*/ 2050505 h 2050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0876" h="2050505">
                <a:moveTo>
                  <a:pt x="0" y="2050505"/>
                </a:moveTo>
                <a:lnTo>
                  <a:pt x="0" y="214204"/>
                </a:lnTo>
                <a:lnTo>
                  <a:pt x="320438" y="0"/>
                </a:lnTo>
                <a:lnTo>
                  <a:pt x="640876" y="214204"/>
                </a:lnTo>
                <a:lnTo>
                  <a:pt x="640876" y="2050505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ounded Rectangle 199"/>
          <p:cNvSpPr/>
          <p:nvPr/>
        </p:nvSpPr>
        <p:spPr>
          <a:xfrm>
            <a:off x="6960096" y="3628581"/>
            <a:ext cx="664117" cy="66451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sp>
        <p:nvSpPr>
          <p:cNvPr id="23" name="Rounded Rectangle 202"/>
          <p:cNvSpPr/>
          <p:nvPr/>
        </p:nvSpPr>
        <p:spPr>
          <a:xfrm>
            <a:off x="8103202" y="3628583"/>
            <a:ext cx="666000" cy="66451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cxnSp>
        <p:nvCxnSpPr>
          <p:cNvPr id="24" name="Straight Connector 204"/>
          <p:cNvCxnSpPr/>
          <p:nvPr/>
        </p:nvCxnSpPr>
        <p:spPr>
          <a:xfrm>
            <a:off x="7639306" y="3952313"/>
            <a:ext cx="46389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14"/>
          <p:cNvSpPr txBox="1"/>
          <p:nvPr/>
        </p:nvSpPr>
        <p:spPr>
          <a:xfrm>
            <a:off x="7604867" y="3719601"/>
            <a:ext cx="5945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800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right</a:t>
            </a:r>
            <a:endParaRPr kumimoji="0" lang="en-GB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pic>
        <p:nvPicPr>
          <p:cNvPr id="26" name="Picture 2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6515" y="3719601"/>
            <a:ext cx="457881" cy="472386"/>
          </a:xfrm>
          <a:prstGeom prst="rect">
            <a:avLst/>
          </a:prstGeom>
        </p:spPr>
      </p:pic>
      <p:sp>
        <p:nvSpPr>
          <p:cNvPr id="30" name="Freeform 245"/>
          <p:cNvSpPr/>
          <p:nvPr/>
        </p:nvSpPr>
        <p:spPr>
          <a:xfrm rot="5400000">
            <a:off x="9264351" y="2924944"/>
            <a:ext cx="1296144" cy="2160241"/>
          </a:xfrm>
          <a:custGeom>
            <a:avLst/>
            <a:gdLst>
              <a:gd name="connsiteX0" fmla="*/ 0 w 640876"/>
              <a:gd name="connsiteY0" fmla="*/ 1832523 h 1836301"/>
              <a:gd name="connsiteX1" fmla="*/ 0 w 640876"/>
              <a:gd name="connsiteY1" fmla="*/ 0 h 1836301"/>
              <a:gd name="connsiteX2" fmla="*/ 640876 w 640876"/>
              <a:gd name="connsiteY2" fmla="*/ 0 h 1836301"/>
              <a:gd name="connsiteX3" fmla="*/ 640876 w 640876"/>
              <a:gd name="connsiteY3" fmla="*/ 1832523 h 1836301"/>
              <a:gd name="connsiteX4" fmla="*/ 320438 w 640876"/>
              <a:gd name="connsiteY4" fmla="*/ 1618319 h 1836301"/>
              <a:gd name="connsiteX5" fmla="*/ 0 w 640876"/>
              <a:gd name="connsiteY5" fmla="*/ 1836301 h 1836301"/>
              <a:gd name="connsiteX6" fmla="*/ 0 w 640876"/>
              <a:gd name="connsiteY6" fmla="*/ 1832523 h 1836301"/>
              <a:gd name="connsiteX7" fmla="*/ 640876 w 640876"/>
              <a:gd name="connsiteY7" fmla="*/ 1832523 h 1836301"/>
              <a:gd name="connsiteX8" fmla="*/ 640876 w 640876"/>
              <a:gd name="connsiteY8" fmla="*/ 1836301 h 1836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0876" h="1836301">
                <a:moveTo>
                  <a:pt x="0" y="1832523"/>
                </a:moveTo>
                <a:lnTo>
                  <a:pt x="0" y="0"/>
                </a:lnTo>
                <a:lnTo>
                  <a:pt x="640876" y="0"/>
                </a:lnTo>
                <a:lnTo>
                  <a:pt x="640876" y="1832523"/>
                </a:lnTo>
                <a:lnTo>
                  <a:pt x="320438" y="1618319"/>
                </a:lnTo>
                <a:close/>
                <a:moveTo>
                  <a:pt x="0" y="1836301"/>
                </a:moveTo>
                <a:lnTo>
                  <a:pt x="0" y="1832523"/>
                </a:lnTo>
                <a:lnTo>
                  <a:pt x="640876" y="1832523"/>
                </a:lnTo>
                <a:lnTo>
                  <a:pt x="640876" y="1836301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Rounded Rectangle 226"/>
          <p:cNvSpPr/>
          <p:nvPr/>
        </p:nvSpPr>
        <p:spPr>
          <a:xfrm>
            <a:off x="9139375" y="3628581"/>
            <a:ext cx="666000" cy="66451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sp>
        <p:nvSpPr>
          <p:cNvPr id="35" name="Rounded Rectangle 227"/>
          <p:cNvSpPr/>
          <p:nvPr/>
        </p:nvSpPr>
        <p:spPr>
          <a:xfrm>
            <a:off x="10254536" y="3640621"/>
            <a:ext cx="666000" cy="6660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cxnSp>
        <p:nvCxnSpPr>
          <p:cNvPr id="36" name="Straight Connector 228"/>
          <p:cNvCxnSpPr/>
          <p:nvPr/>
        </p:nvCxnSpPr>
        <p:spPr>
          <a:xfrm>
            <a:off x="9805375" y="3961924"/>
            <a:ext cx="46389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229"/>
          <p:cNvSpPr txBox="1"/>
          <p:nvPr/>
        </p:nvSpPr>
        <p:spPr>
          <a:xfrm>
            <a:off x="9766416" y="3774232"/>
            <a:ext cx="5945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800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right</a:t>
            </a:r>
            <a:endParaRPr kumimoji="0" lang="en-GB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6672064" y="2690192"/>
            <a:ext cx="4464000" cy="282704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ZoneTexte 52"/>
          <p:cNvSpPr txBox="1"/>
          <p:nvPr/>
        </p:nvSpPr>
        <p:spPr>
          <a:xfrm>
            <a:off x="1055440" y="2135511"/>
            <a:ext cx="43162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BE" sz="2400" b="1" dirty="0" err="1">
                <a:solidFill>
                  <a:srgbClr val="FF0000"/>
                </a:solidFill>
              </a:rPr>
              <a:t>M</a:t>
            </a:r>
            <a:r>
              <a:rPr lang="fr-BE" sz="2400" b="1" dirty="0" err="1" smtClean="0">
                <a:solidFill>
                  <a:srgbClr val="FF0000"/>
                </a:solidFill>
              </a:rPr>
              <a:t>etaprogramming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45" name="ZoneTexte 44"/>
          <p:cNvSpPr txBox="1"/>
          <p:nvPr/>
        </p:nvSpPr>
        <p:spPr>
          <a:xfrm>
            <a:off x="6672064" y="2172550"/>
            <a:ext cx="40249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BE" sz="2400" b="1" dirty="0" smtClean="0">
                <a:solidFill>
                  <a:srgbClr val="FF0000"/>
                </a:solidFill>
              </a:rPr>
              <a:t>Graph Rewriting</a:t>
            </a:r>
            <a:endParaRPr lang="en-US" sz="2400" b="1" dirty="0">
              <a:solidFill>
                <a:srgbClr val="FF0000"/>
              </a:solidFill>
            </a:endParaRPr>
          </a:p>
        </p:txBody>
      </p:sp>
      <p:pic>
        <p:nvPicPr>
          <p:cNvPr id="46" name="Picture 22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3660" y="3789248"/>
            <a:ext cx="446283" cy="460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255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 animBg="1"/>
      <p:bldP spid="25" grpId="0"/>
      <p:bldP spid="30" grpId="0" animBg="1"/>
      <p:bldP spid="34" grpId="0" animBg="1"/>
      <p:bldP spid="35" grpId="0" animBg="1"/>
      <p:bldP spid="37" grpId="0"/>
      <p:bldP spid="53" grpId="0"/>
      <p:bldP spid="4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304486"/>
            <a:ext cx="10972800" cy="790787"/>
          </a:xfrm>
        </p:spPr>
        <p:txBody>
          <a:bodyPr/>
          <a:lstStyle/>
          <a:p>
            <a:r>
              <a:rPr lang="fr-BE" dirty="0" err="1">
                <a:latin typeface="Arial" panose="020B0604020202020204" pitchFamily="34" charset="0"/>
                <a:cs typeface="Arial" panose="020B0604020202020204" pitchFamily="34" charset="0"/>
              </a:rPr>
              <a:t>Animating</a:t>
            </a:r>
            <a:r>
              <a:rPr lang="fr-B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BE" dirty="0" err="1">
                <a:latin typeface="Arial" panose="020B0604020202020204" pitchFamily="34" charset="0"/>
                <a:cs typeface="Arial" panose="020B0604020202020204" pitchFamily="34" charset="0"/>
              </a:rPr>
              <a:t>DSLs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 dirty="0" smtClean="0"/>
              <a:t>5</a:t>
            </a:r>
            <a:endParaRPr lang="en-US" dirty="0"/>
          </a:p>
        </p:txBody>
      </p:sp>
      <p:sp>
        <p:nvSpPr>
          <p:cNvPr id="11" name="Rounded Rectangle 70"/>
          <p:cNvSpPr/>
          <p:nvPr/>
        </p:nvSpPr>
        <p:spPr>
          <a:xfrm>
            <a:off x="3979735" y="3160530"/>
            <a:ext cx="1191600" cy="7920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sp>
        <p:nvSpPr>
          <p:cNvPr id="12" name="Rounded Rectangle 71"/>
          <p:cNvSpPr/>
          <p:nvPr/>
        </p:nvSpPr>
        <p:spPr>
          <a:xfrm>
            <a:off x="6736828" y="3169832"/>
            <a:ext cx="1191789" cy="7920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sp>
        <p:nvSpPr>
          <p:cNvPr id="13" name="Rounded Rectangle 72"/>
          <p:cNvSpPr/>
          <p:nvPr/>
        </p:nvSpPr>
        <p:spPr>
          <a:xfrm>
            <a:off x="3956475" y="4612007"/>
            <a:ext cx="1191600" cy="72793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sp>
        <p:nvSpPr>
          <p:cNvPr id="14" name="Rounded Rectangle 73"/>
          <p:cNvSpPr/>
          <p:nvPr/>
        </p:nvSpPr>
        <p:spPr>
          <a:xfrm>
            <a:off x="6750071" y="4590112"/>
            <a:ext cx="1191789" cy="7920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cxnSp>
        <p:nvCxnSpPr>
          <p:cNvPr id="15" name="Straight Connector 75"/>
          <p:cNvCxnSpPr>
            <a:stCxn id="11" idx="3"/>
            <a:endCxn id="12" idx="1"/>
          </p:cNvCxnSpPr>
          <p:nvPr/>
        </p:nvCxnSpPr>
        <p:spPr>
          <a:xfrm>
            <a:off x="5171335" y="3556530"/>
            <a:ext cx="1565493" cy="930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76"/>
          <p:cNvCxnSpPr>
            <a:stCxn id="13" idx="3"/>
            <a:endCxn id="14" idx="1"/>
          </p:cNvCxnSpPr>
          <p:nvPr/>
        </p:nvCxnSpPr>
        <p:spPr>
          <a:xfrm>
            <a:off x="5148075" y="4975973"/>
            <a:ext cx="1601996" cy="1013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79"/>
          <p:cNvCxnSpPr>
            <a:stCxn id="14" idx="0"/>
            <a:endCxn id="12" idx="2"/>
          </p:cNvCxnSpPr>
          <p:nvPr/>
        </p:nvCxnSpPr>
        <p:spPr>
          <a:xfrm flipH="1" flipV="1">
            <a:off x="7332723" y="3961832"/>
            <a:ext cx="0" cy="62828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82"/>
          <p:cNvCxnSpPr>
            <a:stCxn id="13" idx="0"/>
            <a:endCxn id="11" idx="2"/>
          </p:cNvCxnSpPr>
          <p:nvPr/>
        </p:nvCxnSpPr>
        <p:spPr>
          <a:xfrm flipV="1">
            <a:off x="4552275" y="3952530"/>
            <a:ext cx="0" cy="65947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85"/>
          <p:cNvSpPr txBox="1"/>
          <p:nvPr/>
        </p:nvSpPr>
        <p:spPr>
          <a:xfrm>
            <a:off x="6030271" y="3325698"/>
            <a:ext cx="7332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800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right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sp>
        <p:nvSpPr>
          <p:cNvPr id="20" name="TextBox 86"/>
          <p:cNvSpPr txBox="1"/>
          <p:nvPr/>
        </p:nvSpPr>
        <p:spPr>
          <a:xfrm>
            <a:off x="6193576" y="4980996"/>
            <a:ext cx="59450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800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right</a:t>
            </a:r>
            <a:endParaRPr kumimoji="0" lang="en-GB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sp>
        <p:nvSpPr>
          <p:cNvPr id="21" name="TextBox 87"/>
          <p:cNvSpPr txBox="1"/>
          <p:nvPr/>
        </p:nvSpPr>
        <p:spPr>
          <a:xfrm>
            <a:off x="5171335" y="4759433"/>
            <a:ext cx="59450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800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5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left</a:t>
            </a:r>
            <a:endParaRPr kumimoji="0" lang="en-GB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sp>
        <p:nvSpPr>
          <p:cNvPr id="22" name="TextBox 89"/>
          <p:cNvSpPr txBox="1"/>
          <p:nvPr/>
        </p:nvSpPr>
        <p:spPr>
          <a:xfrm>
            <a:off x="5151077" y="3592346"/>
            <a:ext cx="5945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800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left</a:t>
            </a:r>
            <a:endParaRPr kumimoji="0" lang="en-GB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sp>
        <p:nvSpPr>
          <p:cNvPr id="23" name="TextBox 90"/>
          <p:cNvSpPr txBox="1"/>
          <p:nvPr/>
        </p:nvSpPr>
        <p:spPr>
          <a:xfrm>
            <a:off x="6979798" y="3969060"/>
            <a:ext cx="36142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800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5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up</a:t>
            </a:r>
            <a:endParaRPr kumimoji="0" lang="en-GB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sp>
        <p:nvSpPr>
          <p:cNvPr id="24" name="TextBox 91"/>
          <p:cNvSpPr txBox="1"/>
          <p:nvPr/>
        </p:nvSpPr>
        <p:spPr>
          <a:xfrm>
            <a:off x="4221183" y="3941564"/>
            <a:ext cx="36142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800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up</a:t>
            </a:r>
            <a:endParaRPr kumimoji="0" lang="en-GB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sp>
        <p:nvSpPr>
          <p:cNvPr id="25" name="TextBox 92"/>
          <p:cNvSpPr txBox="1"/>
          <p:nvPr/>
        </p:nvSpPr>
        <p:spPr>
          <a:xfrm>
            <a:off x="7304257" y="4394180"/>
            <a:ext cx="54872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800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5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down</a:t>
            </a:r>
            <a:endParaRPr kumimoji="0" lang="en-GB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sp>
        <p:nvSpPr>
          <p:cNvPr id="26" name="TextBox 93"/>
          <p:cNvSpPr txBox="1"/>
          <p:nvPr/>
        </p:nvSpPr>
        <p:spPr>
          <a:xfrm>
            <a:off x="4566965" y="4394180"/>
            <a:ext cx="60437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800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5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down</a:t>
            </a:r>
            <a:endParaRPr kumimoji="0" lang="en-GB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pic>
        <p:nvPicPr>
          <p:cNvPr id="28" name="Picture 9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75" b="18416"/>
          <a:stretch/>
        </p:blipFill>
        <p:spPr>
          <a:xfrm>
            <a:off x="7094536" y="4735280"/>
            <a:ext cx="493378" cy="452641"/>
          </a:xfrm>
          <a:prstGeom prst="rect">
            <a:avLst/>
          </a:prstGeom>
        </p:spPr>
      </p:pic>
      <p:sp>
        <p:nvSpPr>
          <p:cNvPr id="30" name="Rectangle 29"/>
          <p:cNvSpPr/>
          <p:nvPr/>
        </p:nvSpPr>
        <p:spPr>
          <a:xfrm>
            <a:off x="3215680" y="2348880"/>
            <a:ext cx="5734519" cy="324036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Rounded Rectangle 115"/>
          <p:cNvSpPr/>
          <p:nvPr/>
        </p:nvSpPr>
        <p:spPr>
          <a:xfrm>
            <a:off x="4842139" y="2464615"/>
            <a:ext cx="2376264" cy="466585"/>
          </a:xfrm>
          <a:prstGeom prst="roundRect">
            <a:avLst/>
          </a:prstGeom>
          <a:solidFill>
            <a:schemeClr val="tx1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SCORE     0</a:t>
            </a: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sp>
        <p:nvSpPr>
          <p:cNvPr id="38" name="ZoneTexte 37"/>
          <p:cNvSpPr txBox="1"/>
          <p:nvPr/>
        </p:nvSpPr>
        <p:spPr>
          <a:xfrm>
            <a:off x="4446095" y="1632730"/>
            <a:ext cx="31683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BE" sz="2800" b="1" dirty="0" err="1" smtClean="0">
                <a:solidFill>
                  <a:srgbClr val="FF0000"/>
                </a:solidFill>
              </a:rPr>
              <a:t>Animating</a:t>
            </a:r>
            <a:r>
              <a:rPr lang="fr-BE" sz="2800" b="1" dirty="0" smtClean="0">
                <a:solidFill>
                  <a:srgbClr val="FF0000"/>
                </a:solidFill>
              </a:rPr>
              <a:t> Model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37" name="Rounded Rectangle 72"/>
          <p:cNvSpPr/>
          <p:nvPr/>
        </p:nvSpPr>
        <p:spPr>
          <a:xfrm>
            <a:off x="4033312" y="4651937"/>
            <a:ext cx="1058802" cy="64807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pic>
        <p:nvPicPr>
          <p:cNvPr id="39" name="Picture 9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75" b="18416"/>
          <a:stretch/>
        </p:blipFill>
        <p:spPr>
          <a:xfrm>
            <a:off x="4111152" y="4688026"/>
            <a:ext cx="493378" cy="452641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9239" y="3346383"/>
            <a:ext cx="375521" cy="397829"/>
          </a:xfrm>
          <a:prstGeom prst="rect">
            <a:avLst/>
          </a:prstGeom>
        </p:spPr>
      </p:pic>
      <p:pic>
        <p:nvPicPr>
          <p:cNvPr id="31" name="Picture 9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2614" y="3268977"/>
            <a:ext cx="541021" cy="558160"/>
          </a:xfrm>
          <a:prstGeom prst="rect">
            <a:avLst/>
          </a:prstGeom>
        </p:spPr>
      </p:pic>
      <p:sp>
        <p:nvSpPr>
          <p:cNvPr id="35" name="Rounded Rectangle 115"/>
          <p:cNvSpPr/>
          <p:nvPr/>
        </p:nvSpPr>
        <p:spPr>
          <a:xfrm>
            <a:off x="6513404" y="2464615"/>
            <a:ext cx="432048" cy="46658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1</a:t>
            </a: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sp>
        <p:nvSpPr>
          <p:cNvPr id="40" name="Rounded Rectangle 71"/>
          <p:cNvSpPr/>
          <p:nvPr/>
        </p:nvSpPr>
        <p:spPr>
          <a:xfrm>
            <a:off x="6837319" y="3241331"/>
            <a:ext cx="1047773" cy="66333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pic>
        <p:nvPicPr>
          <p:cNvPr id="41" name="Picture 9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6488" y="3295796"/>
            <a:ext cx="541021" cy="558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611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22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34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000"/>
                            </p:stCondLst>
                            <p:childTnLst>
                              <p:par>
                                <p:cTn id="36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0"/>
                            </p:stCondLst>
                            <p:childTnLst>
                              <p:par>
                                <p:cTn id="42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3.7037E-6 L -0.01849 0.20208 " pathEditMode="relative" rAng="0" ptsTypes="AA">
                                      <p:cBhvr>
                                        <p:cTn id="43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4" y="99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6000"/>
                            </p:stCondLst>
                            <p:childTnLst>
                              <p:par>
                                <p:cTn id="4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4.81481E-6 L 0.00612 -0.19907 " pathEditMode="relative" rAng="0" ptsTypes="AA">
                                      <p:cBhvr>
                                        <p:cTn id="46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3" y="-990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7" grpId="1" animBg="1"/>
      <p:bldP spid="40" grpId="0" animBg="1"/>
      <p:bldP spid="40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>
                <a:latin typeface="Arial" panose="020B0604020202020204" pitchFamily="34" charset="0"/>
                <a:cs typeface="Arial" panose="020B0604020202020204" pitchFamily="34" charset="0"/>
              </a:rPr>
              <a:t>An FSM DSL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6</a:t>
            </a:r>
            <a:endParaRPr lang="en-US" dirty="0"/>
          </a:p>
        </p:txBody>
      </p:sp>
      <p:grpSp>
        <p:nvGrpSpPr>
          <p:cNvPr id="5" name="Group 26"/>
          <p:cNvGrpSpPr/>
          <p:nvPr/>
        </p:nvGrpSpPr>
        <p:grpSpPr>
          <a:xfrm>
            <a:off x="452703" y="1390115"/>
            <a:ext cx="2114905" cy="793159"/>
            <a:chOff x="333374" y="419100"/>
            <a:chExt cx="1591030" cy="559523"/>
          </a:xfrm>
        </p:grpSpPr>
        <p:sp>
          <p:nvSpPr>
            <p:cNvPr id="6" name="Rectangle 5"/>
            <p:cNvSpPr/>
            <p:nvPr/>
          </p:nvSpPr>
          <p:spPr>
            <a:xfrm>
              <a:off x="333374" y="419100"/>
              <a:ext cx="1591030" cy="276225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b="1" dirty="0" smtClean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FSM</a:t>
              </a:r>
              <a:endParaRPr lang="en-GB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333374" y="695325"/>
              <a:ext cx="1591030" cy="283298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fr-FR" sz="1000" dirty="0" err="1" smtClean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name</a:t>
              </a:r>
              <a:r>
                <a:rPr lang="fr-FR" sz="1000" dirty="0" smtClean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: String [0..1]</a:t>
              </a:r>
            </a:p>
            <a:p>
              <a:r>
                <a:rPr lang="fr-FR" sz="1000" dirty="0" smtClean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alphabet : </a:t>
              </a:r>
              <a:r>
                <a:rPr lang="fr-FR" sz="1000" dirty="0" err="1" smtClean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Integer</a:t>
              </a:r>
              <a:r>
                <a:rPr lang="fr-FR" sz="1000" dirty="0" smtClean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[1..*]</a:t>
              </a:r>
              <a:endParaRPr lang="en-GB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8" name="Group 25"/>
          <p:cNvGrpSpPr/>
          <p:nvPr/>
        </p:nvGrpSpPr>
        <p:grpSpPr>
          <a:xfrm>
            <a:off x="3273107" y="2638006"/>
            <a:ext cx="1330937" cy="674715"/>
            <a:chOff x="1238249" y="1120272"/>
            <a:chExt cx="1057277" cy="674715"/>
          </a:xfrm>
        </p:grpSpPr>
        <p:sp>
          <p:nvSpPr>
            <p:cNvPr id="9" name="Rectangle 8"/>
            <p:cNvSpPr/>
            <p:nvPr/>
          </p:nvSpPr>
          <p:spPr>
            <a:xfrm>
              <a:off x="1238250" y="1120272"/>
              <a:ext cx="1057276" cy="276225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b="1" dirty="0" smtClean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State</a:t>
              </a:r>
              <a:endParaRPr lang="en-GB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238249" y="1396496"/>
              <a:ext cx="1057276" cy="398491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fr-FR" sz="1000" dirty="0" err="1" smtClean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name</a:t>
              </a:r>
              <a:r>
                <a:rPr lang="fr-FR" sz="1000" dirty="0" smtClean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: String</a:t>
              </a:r>
            </a:p>
            <a:p>
              <a:r>
                <a:rPr lang="fr-FR" sz="1000" dirty="0" err="1" smtClean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kind</a:t>
              </a:r>
              <a:r>
                <a:rPr lang="fr-FR" sz="1000" dirty="0" smtClean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: </a:t>
              </a:r>
              <a:r>
                <a:rPr lang="fr-FR" sz="1000" dirty="0" err="1" smtClean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Kind</a:t>
              </a:r>
              <a:endParaRPr lang="en-GB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11" name="TextBox 33"/>
          <p:cNvSpPr txBox="1"/>
          <p:nvPr/>
        </p:nvSpPr>
        <p:spPr>
          <a:xfrm>
            <a:off x="4581201" y="2568074"/>
            <a:ext cx="6109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1 </a:t>
            </a:r>
            <a:r>
              <a:rPr lang="fr-FR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endParaRPr lang="en-GB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2" name="Elbow Connector 40"/>
          <p:cNvCxnSpPr>
            <a:stCxn id="6" idx="3"/>
            <a:endCxn id="9" idx="0"/>
          </p:cNvCxnSpPr>
          <p:nvPr/>
        </p:nvCxnSpPr>
        <p:spPr>
          <a:xfrm>
            <a:off x="2567608" y="1585898"/>
            <a:ext cx="1370968" cy="1052108"/>
          </a:xfrm>
          <a:prstGeom prst="bentConnector2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3" name="TextBox 41"/>
          <p:cNvSpPr txBox="1"/>
          <p:nvPr/>
        </p:nvSpPr>
        <p:spPr>
          <a:xfrm>
            <a:off x="3343560" y="2264113"/>
            <a:ext cx="7196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1..* states</a:t>
            </a:r>
            <a:endParaRPr lang="en-GB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4" name="TextBox 42"/>
          <p:cNvSpPr txBox="1"/>
          <p:nvPr/>
        </p:nvSpPr>
        <p:spPr>
          <a:xfrm>
            <a:off x="2615644" y="1390115"/>
            <a:ext cx="4202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1 </a:t>
            </a:r>
            <a:r>
              <a:rPr lang="fr-FR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fsm</a:t>
            </a:r>
            <a:endParaRPr lang="en-GB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5" name="Rectangle 14"/>
          <p:cNvSpPr/>
          <p:nvPr/>
        </p:nvSpPr>
        <p:spPr>
          <a:xfrm rot="2700000">
            <a:off x="2579329" y="1541019"/>
            <a:ext cx="108000" cy="10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6" name="Group 44"/>
          <p:cNvGrpSpPr/>
          <p:nvPr/>
        </p:nvGrpSpPr>
        <p:grpSpPr>
          <a:xfrm>
            <a:off x="5691586" y="2634469"/>
            <a:ext cx="1411742" cy="678251"/>
            <a:chOff x="1238248" y="1120272"/>
            <a:chExt cx="1240992" cy="678251"/>
          </a:xfrm>
          <a:noFill/>
        </p:grpSpPr>
        <p:sp>
          <p:nvSpPr>
            <p:cNvPr id="17" name="Rectangle 16"/>
            <p:cNvSpPr/>
            <p:nvPr/>
          </p:nvSpPr>
          <p:spPr>
            <a:xfrm>
              <a:off x="1238250" y="1120272"/>
              <a:ext cx="1240990" cy="276225"/>
            </a:xfrm>
            <a:prstGeom prst="rect">
              <a:avLst/>
            </a:prstGeom>
            <a:grp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b="1" dirty="0" smtClean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Transition</a:t>
              </a:r>
              <a:endParaRPr lang="en-GB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238248" y="1396496"/>
              <a:ext cx="1240992" cy="402027"/>
            </a:xfrm>
            <a:prstGeom prst="rect">
              <a:avLst/>
            </a:prstGeom>
            <a:grp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fr-FR" sz="1000" dirty="0" smtClean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trigger : String</a:t>
              </a:r>
              <a:endParaRPr lang="en-GB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cxnSp>
        <p:nvCxnSpPr>
          <p:cNvPr id="19" name="Elbow Connector 47"/>
          <p:cNvCxnSpPr>
            <a:stCxn id="6" idx="3"/>
            <a:endCxn id="17" idx="0"/>
          </p:cNvCxnSpPr>
          <p:nvPr/>
        </p:nvCxnSpPr>
        <p:spPr>
          <a:xfrm>
            <a:off x="2567608" y="1585898"/>
            <a:ext cx="3829850" cy="1048571"/>
          </a:xfrm>
          <a:prstGeom prst="bentConnector2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0" name="TextBox 50"/>
          <p:cNvSpPr txBox="1"/>
          <p:nvPr/>
        </p:nvSpPr>
        <p:spPr>
          <a:xfrm>
            <a:off x="5362772" y="2285708"/>
            <a:ext cx="10862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* transitions</a:t>
            </a:r>
            <a:endParaRPr lang="en-GB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21" name="Straight Connector 23"/>
          <p:cNvCxnSpPr>
            <a:stCxn id="17" idx="1"/>
            <a:endCxn id="9" idx="3"/>
          </p:cNvCxnSpPr>
          <p:nvPr/>
        </p:nvCxnSpPr>
        <p:spPr>
          <a:xfrm flipH="1">
            <a:off x="4604044" y="2772582"/>
            <a:ext cx="1087544" cy="3537"/>
          </a:xfrm>
          <a:prstGeom prst="lin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2" name="Straight Connector 28"/>
          <p:cNvCxnSpPr>
            <a:stCxn id="18" idx="1"/>
            <a:endCxn id="10" idx="3"/>
          </p:cNvCxnSpPr>
          <p:nvPr/>
        </p:nvCxnSpPr>
        <p:spPr>
          <a:xfrm flipH="1">
            <a:off x="4604043" y="3111707"/>
            <a:ext cx="1087543" cy="1769"/>
          </a:xfrm>
          <a:prstGeom prst="lin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3" name="TextBox 183"/>
          <p:cNvSpPr txBox="1"/>
          <p:nvPr/>
        </p:nvSpPr>
        <p:spPr>
          <a:xfrm>
            <a:off x="4571924" y="2890583"/>
            <a:ext cx="5955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 </a:t>
            </a:r>
            <a:r>
              <a:rPr lang="fr-FR" sz="10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tgt</a:t>
            </a:r>
            <a:endParaRPr lang="en-GB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24" name="Group 189"/>
          <p:cNvGrpSpPr/>
          <p:nvPr/>
        </p:nvGrpSpPr>
        <p:grpSpPr>
          <a:xfrm>
            <a:off x="4148480" y="1671387"/>
            <a:ext cx="1169702" cy="873958"/>
            <a:chOff x="1238249" y="1120272"/>
            <a:chExt cx="1057277" cy="674715"/>
          </a:xfrm>
        </p:grpSpPr>
        <p:sp>
          <p:nvSpPr>
            <p:cNvPr id="25" name="Rectangle 24"/>
            <p:cNvSpPr/>
            <p:nvPr/>
          </p:nvSpPr>
          <p:spPr>
            <a:xfrm>
              <a:off x="1238250" y="1120272"/>
              <a:ext cx="1057276" cy="276225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800" b="1" i="1" dirty="0" smtClean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« </a:t>
              </a:r>
              <a:r>
                <a:rPr lang="fr-FR" sz="800" b="1" i="1" dirty="0" err="1" smtClean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enumeration</a:t>
              </a:r>
              <a:r>
                <a:rPr lang="fr-FR" sz="800" b="1" i="1" dirty="0" smtClean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 »</a:t>
              </a:r>
              <a:endParaRPr lang="fr-FR" sz="12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algn="ctr"/>
              <a:r>
                <a:rPr lang="fr-FR" sz="1200" b="1" dirty="0" err="1" smtClean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Kind</a:t>
              </a:r>
              <a:endParaRPr lang="en-GB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238249" y="1396496"/>
              <a:ext cx="1057276" cy="398491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171450" indent="-171450">
                <a:buFont typeface="Courier New" panose="02070309020205020404" pitchFamily="49" charset="0"/>
                <a:buChar char="–"/>
              </a:pPr>
              <a:r>
                <a:rPr lang="fr-FR" sz="1000" dirty="0" smtClean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REGULAR</a:t>
              </a:r>
            </a:p>
            <a:p>
              <a:pPr marL="171450" indent="-171450">
                <a:buFont typeface="Courier New" panose="02070309020205020404" pitchFamily="49" charset="0"/>
                <a:buChar char="–"/>
              </a:pPr>
              <a:r>
                <a:rPr lang="fr-FR" sz="1000" dirty="0" smtClean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INITIAL</a:t>
              </a:r>
            </a:p>
            <a:p>
              <a:pPr marL="171450" indent="-171450">
                <a:buFont typeface="Courier New" panose="02070309020205020404" pitchFamily="49" charset="0"/>
                <a:buChar char="–"/>
              </a:pPr>
              <a:r>
                <a:rPr lang="fr-FR" sz="1000" dirty="0" smtClean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FINAL</a:t>
              </a:r>
              <a:endParaRPr lang="en-GB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76" name="ZoneTexte 75"/>
          <p:cNvSpPr txBox="1"/>
          <p:nvPr/>
        </p:nvSpPr>
        <p:spPr>
          <a:xfrm>
            <a:off x="7677480" y="4648375"/>
            <a:ext cx="35701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 smtClean="0"/>
              <a:t>The </a:t>
            </a:r>
            <a:r>
              <a:rPr lang="fr-FR" sz="1600" b="1" dirty="0" smtClean="0">
                <a:latin typeface="Courier" pitchFamily="49" charset="0"/>
              </a:rPr>
              <a:t>abc</a:t>
            </a:r>
            <a:r>
              <a:rPr lang="fr-FR" sz="1600" b="1" dirty="0" smtClean="0"/>
              <a:t> FSM </a:t>
            </a:r>
            <a:r>
              <a:rPr lang="fr-FR" sz="1600" b="1" dirty="0" err="1" smtClean="0"/>
              <a:t>accepts</a:t>
            </a:r>
            <a:r>
              <a:rPr lang="fr-FR" sz="1600" b="1" dirty="0" smtClean="0"/>
              <a:t> the </a:t>
            </a:r>
            <a:r>
              <a:rPr lang="fr-FR" sz="1600" b="1" dirty="0" err="1" smtClean="0"/>
              <a:t>regular</a:t>
            </a:r>
            <a:r>
              <a:rPr lang="fr-FR" sz="1600" b="1" dirty="0" smtClean="0"/>
              <a:t> </a:t>
            </a:r>
            <a:r>
              <a:rPr lang="fr-FR" sz="1600" b="1" dirty="0" err="1" smtClean="0"/>
              <a:t>language</a:t>
            </a:r>
            <a:r>
              <a:rPr lang="fr-FR" sz="1600" b="1" dirty="0" smtClean="0"/>
              <a:t> </a:t>
            </a:r>
            <a:r>
              <a:rPr lang="fr-FR" sz="1600" b="1" dirty="0">
                <a:latin typeface="Courier" pitchFamily="49" charset="0"/>
              </a:rPr>
              <a:t>(</a:t>
            </a:r>
            <a:r>
              <a:rPr lang="fr-FR" sz="1600" b="1" dirty="0" err="1">
                <a:latin typeface="Courier" pitchFamily="49" charset="0"/>
              </a:rPr>
              <a:t>a.b</a:t>
            </a:r>
            <a:r>
              <a:rPr lang="fr-FR" sz="1600" b="1" dirty="0">
                <a:latin typeface="Courier" pitchFamily="49" charset="0"/>
              </a:rPr>
              <a:t>)*.c</a:t>
            </a:r>
            <a:endParaRPr lang="en-US" sz="1600" b="1" dirty="0">
              <a:latin typeface="Courier" pitchFamily="49" charset="0"/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7996846" y="2546745"/>
            <a:ext cx="2880320" cy="173881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8" name="Rectangle 77"/>
          <p:cNvSpPr/>
          <p:nvPr/>
        </p:nvSpPr>
        <p:spPr>
          <a:xfrm>
            <a:off x="7996846" y="2555622"/>
            <a:ext cx="504000" cy="180000"/>
          </a:xfrm>
          <a:prstGeom prst="rect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800" dirty="0" err="1" smtClean="0">
                <a:solidFill>
                  <a:schemeClr val="tx1"/>
                </a:solidFill>
              </a:rPr>
              <a:t>abc</a:t>
            </a:r>
            <a:endParaRPr lang="en-GB" sz="1800" dirty="0">
              <a:solidFill>
                <a:schemeClr val="tx1"/>
              </a:solidFill>
            </a:endParaRPr>
          </a:p>
        </p:txBody>
      </p:sp>
      <p:sp>
        <p:nvSpPr>
          <p:cNvPr id="79" name="Ellipse 78"/>
          <p:cNvSpPr/>
          <p:nvPr/>
        </p:nvSpPr>
        <p:spPr>
          <a:xfrm>
            <a:off x="8643350" y="2917881"/>
            <a:ext cx="504000" cy="504000"/>
          </a:xfrm>
          <a:prstGeom prst="ellipse">
            <a:avLst/>
          </a:prstGeom>
          <a:noFill/>
          <a:ln w="285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Ellipse 79"/>
          <p:cNvSpPr/>
          <p:nvPr/>
        </p:nvSpPr>
        <p:spPr>
          <a:xfrm>
            <a:off x="8804150" y="3087792"/>
            <a:ext cx="180000" cy="180000"/>
          </a:xfrm>
          <a:prstGeom prst="ellipse">
            <a:avLst/>
          </a:prstGeom>
          <a:solidFill>
            <a:srgbClr val="C00000"/>
          </a:solidFill>
          <a:ln w="285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Ellipse 80"/>
          <p:cNvSpPr/>
          <p:nvPr/>
        </p:nvSpPr>
        <p:spPr>
          <a:xfrm>
            <a:off x="10229150" y="2898223"/>
            <a:ext cx="504000" cy="504000"/>
          </a:xfrm>
          <a:prstGeom prst="ellipse">
            <a:avLst/>
          </a:prstGeom>
          <a:noFill/>
          <a:ln w="285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2" name="Ellipse 81"/>
          <p:cNvSpPr/>
          <p:nvPr/>
        </p:nvSpPr>
        <p:spPr>
          <a:xfrm>
            <a:off x="10272249" y="3757511"/>
            <a:ext cx="468000" cy="468000"/>
          </a:xfrm>
          <a:prstGeom prst="ellipse">
            <a:avLst/>
          </a:prstGeom>
          <a:noFill/>
          <a:ln w="60325" cmpd="thickThin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83" name="Connecteur droit avec flèche 82"/>
          <p:cNvCxnSpPr>
            <a:stCxn id="79" idx="7"/>
          </p:cNvCxnSpPr>
          <p:nvPr/>
        </p:nvCxnSpPr>
        <p:spPr>
          <a:xfrm>
            <a:off x="9073541" y="2991690"/>
            <a:ext cx="1198708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 w="sm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Connecteur droit avec flèche 83"/>
          <p:cNvCxnSpPr/>
          <p:nvPr/>
        </p:nvCxnSpPr>
        <p:spPr>
          <a:xfrm flipH="1" flipV="1">
            <a:off x="9124160" y="3243146"/>
            <a:ext cx="1116000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 w="sm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5" name="Rectangle 84"/>
          <p:cNvSpPr/>
          <p:nvPr/>
        </p:nvSpPr>
        <p:spPr>
          <a:xfrm>
            <a:off x="8172619" y="3864435"/>
            <a:ext cx="322131" cy="252000"/>
          </a:xfrm>
          <a:prstGeom prst="rect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800" dirty="0" smtClean="0">
                <a:solidFill>
                  <a:schemeClr val="tx1"/>
                </a:solidFill>
              </a:rPr>
              <a:t>a</a:t>
            </a:r>
            <a:endParaRPr lang="en-GB" sz="1800" dirty="0">
              <a:solidFill>
                <a:schemeClr val="tx1"/>
              </a:solidFill>
            </a:endParaRPr>
          </a:p>
        </p:txBody>
      </p:sp>
      <p:sp>
        <p:nvSpPr>
          <p:cNvPr id="86" name="Rectangle 85"/>
          <p:cNvSpPr/>
          <p:nvPr/>
        </p:nvSpPr>
        <p:spPr>
          <a:xfrm>
            <a:off x="8502434" y="3864435"/>
            <a:ext cx="360000" cy="252000"/>
          </a:xfrm>
          <a:prstGeom prst="rect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800" dirty="0" smtClean="0">
                <a:solidFill>
                  <a:schemeClr val="tx1"/>
                </a:solidFill>
              </a:rPr>
              <a:t>b</a:t>
            </a:r>
            <a:endParaRPr lang="en-GB" sz="1800" dirty="0">
              <a:solidFill>
                <a:schemeClr val="tx1"/>
              </a:solidFill>
            </a:endParaRPr>
          </a:p>
        </p:txBody>
      </p:sp>
      <p:sp>
        <p:nvSpPr>
          <p:cNvPr id="87" name="Rectangle 86"/>
          <p:cNvSpPr/>
          <p:nvPr/>
        </p:nvSpPr>
        <p:spPr>
          <a:xfrm>
            <a:off x="8862434" y="3865511"/>
            <a:ext cx="360000" cy="252000"/>
          </a:xfrm>
          <a:prstGeom prst="rect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800" dirty="0" smtClean="0">
                <a:solidFill>
                  <a:schemeClr val="tx1"/>
                </a:solidFill>
              </a:rPr>
              <a:t>a</a:t>
            </a:r>
            <a:endParaRPr lang="en-GB" sz="1800" dirty="0">
              <a:solidFill>
                <a:schemeClr val="tx1"/>
              </a:solidFill>
            </a:endParaRPr>
          </a:p>
        </p:txBody>
      </p:sp>
      <p:sp>
        <p:nvSpPr>
          <p:cNvPr id="88" name="Rectangle 87"/>
          <p:cNvSpPr/>
          <p:nvPr/>
        </p:nvSpPr>
        <p:spPr>
          <a:xfrm>
            <a:off x="9222434" y="3865511"/>
            <a:ext cx="360000" cy="252000"/>
          </a:xfrm>
          <a:prstGeom prst="rect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800" dirty="0" smtClean="0">
                <a:solidFill>
                  <a:schemeClr val="tx1"/>
                </a:solidFill>
              </a:rPr>
              <a:t>b</a:t>
            </a:r>
            <a:endParaRPr lang="en-GB" sz="1800" dirty="0">
              <a:solidFill>
                <a:schemeClr val="tx1"/>
              </a:solidFill>
            </a:endParaRPr>
          </a:p>
        </p:txBody>
      </p:sp>
      <p:sp>
        <p:nvSpPr>
          <p:cNvPr id="89" name="Rectangle 88"/>
          <p:cNvSpPr/>
          <p:nvPr/>
        </p:nvSpPr>
        <p:spPr>
          <a:xfrm>
            <a:off x="9582434" y="3865511"/>
            <a:ext cx="360000" cy="252000"/>
          </a:xfrm>
          <a:prstGeom prst="rect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800" dirty="0" smtClean="0">
                <a:solidFill>
                  <a:schemeClr val="tx1"/>
                </a:solidFill>
              </a:rPr>
              <a:t>a</a:t>
            </a:r>
            <a:endParaRPr lang="en-GB" sz="1800" dirty="0">
              <a:solidFill>
                <a:schemeClr val="tx1"/>
              </a:solidFill>
            </a:endParaRPr>
          </a:p>
        </p:txBody>
      </p:sp>
      <p:cxnSp>
        <p:nvCxnSpPr>
          <p:cNvPr id="90" name="Connecteur droit avec flèche 89"/>
          <p:cNvCxnSpPr/>
          <p:nvPr/>
        </p:nvCxnSpPr>
        <p:spPr>
          <a:xfrm>
            <a:off x="10517126" y="3394224"/>
            <a:ext cx="0" cy="360000"/>
          </a:xfrm>
          <a:prstGeom prst="straightConnector1">
            <a:avLst/>
          </a:prstGeom>
          <a:ln w="19050">
            <a:solidFill>
              <a:schemeClr val="tx1"/>
            </a:solidFill>
            <a:tailEnd type="arrow" w="sm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Connecteur droit avec flèche 90"/>
          <p:cNvCxnSpPr/>
          <p:nvPr/>
        </p:nvCxnSpPr>
        <p:spPr>
          <a:xfrm>
            <a:off x="8428894" y="2786101"/>
            <a:ext cx="266918" cy="216024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2" name="Ellipse 91"/>
          <p:cNvSpPr/>
          <p:nvPr/>
        </p:nvSpPr>
        <p:spPr>
          <a:xfrm>
            <a:off x="10398786" y="3072954"/>
            <a:ext cx="180000" cy="180000"/>
          </a:xfrm>
          <a:prstGeom prst="ellipse">
            <a:avLst/>
          </a:prstGeom>
          <a:solidFill>
            <a:srgbClr val="C00000"/>
          </a:solidFill>
          <a:ln w="285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8175291" y="3863166"/>
            <a:ext cx="322131" cy="252000"/>
          </a:xfrm>
          <a:prstGeom prst="rect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GB" sz="1800" dirty="0">
              <a:solidFill>
                <a:schemeClr val="tx1"/>
              </a:solidFill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9942434" y="2711027"/>
            <a:ext cx="2160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/>
              <a:t>a</a:t>
            </a:r>
            <a:endParaRPr lang="en-US" sz="1200" dirty="0"/>
          </a:p>
        </p:txBody>
      </p:sp>
      <p:sp>
        <p:nvSpPr>
          <p:cNvPr id="61" name="ZoneTexte 60"/>
          <p:cNvSpPr txBox="1"/>
          <p:nvPr/>
        </p:nvSpPr>
        <p:spPr>
          <a:xfrm>
            <a:off x="9179804" y="3182054"/>
            <a:ext cx="2160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/>
              <a:t>b</a:t>
            </a:r>
            <a:endParaRPr lang="en-US" sz="1200" dirty="0"/>
          </a:p>
        </p:txBody>
      </p:sp>
      <p:sp>
        <p:nvSpPr>
          <p:cNvPr id="62" name="ZoneTexte 61"/>
          <p:cNvSpPr txBox="1"/>
          <p:nvPr/>
        </p:nvSpPr>
        <p:spPr>
          <a:xfrm>
            <a:off x="10484672" y="3507249"/>
            <a:ext cx="2160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/>
              <a:t>c</a:t>
            </a:r>
            <a:endParaRPr lang="en-US" sz="1200" dirty="0"/>
          </a:p>
        </p:txBody>
      </p:sp>
      <p:sp>
        <p:nvSpPr>
          <p:cNvPr id="69" name="Rectangle 68"/>
          <p:cNvSpPr/>
          <p:nvPr/>
        </p:nvSpPr>
        <p:spPr>
          <a:xfrm>
            <a:off x="1397248" y="2628582"/>
            <a:ext cx="1169701" cy="288000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Token</a:t>
            </a:r>
            <a:endParaRPr lang="en-GB" sz="1200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452703" y="3174184"/>
            <a:ext cx="905944" cy="288000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Word</a:t>
            </a:r>
            <a:endParaRPr lang="en-GB" sz="1200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71" name="Straight Connector 39"/>
          <p:cNvCxnSpPr>
            <a:endCxn id="69" idx="0"/>
          </p:cNvCxnSpPr>
          <p:nvPr/>
        </p:nvCxnSpPr>
        <p:spPr>
          <a:xfrm>
            <a:off x="1982098" y="2170947"/>
            <a:ext cx="1" cy="457635"/>
          </a:xfrm>
          <a:prstGeom prst="line">
            <a:avLst/>
          </a:prstGeom>
          <a:noFill/>
          <a:ln w="254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74" name="Straight Connector 218"/>
          <p:cNvCxnSpPr>
            <a:endCxn id="70" idx="0"/>
          </p:cNvCxnSpPr>
          <p:nvPr/>
        </p:nvCxnSpPr>
        <p:spPr>
          <a:xfrm>
            <a:off x="905675" y="2173247"/>
            <a:ext cx="0" cy="1000937"/>
          </a:xfrm>
          <a:prstGeom prst="line">
            <a:avLst/>
          </a:prstGeom>
          <a:noFill/>
          <a:ln w="254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75" name="Rectangle 74"/>
          <p:cNvSpPr/>
          <p:nvPr/>
        </p:nvSpPr>
        <p:spPr>
          <a:xfrm rot="2700000">
            <a:off x="1925367" y="2205641"/>
            <a:ext cx="108000" cy="108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4" name="Rectangle 93"/>
          <p:cNvSpPr/>
          <p:nvPr/>
        </p:nvSpPr>
        <p:spPr>
          <a:xfrm rot="2700000">
            <a:off x="851676" y="2202135"/>
            <a:ext cx="108000" cy="108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5" name="TextBox 221"/>
          <p:cNvSpPr txBox="1"/>
          <p:nvPr/>
        </p:nvSpPr>
        <p:spPr>
          <a:xfrm>
            <a:off x="1944409" y="2444964"/>
            <a:ext cx="7652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 </a:t>
            </a:r>
            <a:r>
              <a:rPr lang="fr-FR" sz="1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token</a:t>
            </a:r>
            <a:endParaRPr lang="en-GB" sz="1000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96" name="Straight Connector 222"/>
          <p:cNvCxnSpPr>
            <a:endCxn id="69" idx="3"/>
          </p:cNvCxnSpPr>
          <p:nvPr/>
        </p:nvCxnSpPr>
        <p:spPr>
          <a:xfrm flipH="1" flipV="1">
            <a:off x="2566949" y="2772582"/>
            <a:ext cx="706159" cy="3537"/>
          </a:xfrm>
          <a:prstGeom prst="line">
            <a:avLst/>
          </a:prstGeom>
          <a:noFill/>
          <a:ln w="254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97" name="Group 233"/>
          <p:cNvGrpSpPr/>
          <p:nvPr/>
        </p:nvGrpSpPr>
        <p:grpSpPr>
          <a:xfrm>
            <a:off x="1789610" y="3174184"/>
            <a:ext cx="1271384" cy="533827"/>
            <a:chOff x="1238249" y="1120272"/>
            <a:chExt cx="1057277" cy="533827"/>
          </a:xfrm>
          <a:solidFill>
            <a:schemeClr val="bg1">
              <a:lumMod val="85000"/>
            </a:schemeClr>
          </a:solidFill>
        </p:grpSpPr>
        <p:sp>
          <p:nvSpPr>
            <p:cNvPr id="98" name="Rectangle 97"/>
            <p:cNvSpPr/>
            <p:nvPr/>
          </p:nvSpPr>
          <p:spPr>
            <a:xfrm>
              <a:off x="1238250" y="1120272"/>
              <a:ext cx="1057276" cy="276225"/>
            </a:xfrm>
            <a:prstGeom prst="rect">
              <a:avLst/>
            </a:prstGeom>
            <a:grp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b="1" dirty="0" err="1" smtClean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Letter</a:t>
              </a:r>
              <a:endParaRPr lang="en-GB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99" name="Rectangle 98"/>
            <p:cNvSpPr/>
            <p:nvPr/>
          </p:nvSpPr>
          <p:spPr>
            <a:xfrm>
              <a:off x="1238249" y="1396496"/>
              <a:ext cx="1057276" cy="257603"/>
            </a:xfrm>
            <a:prstGeom prst="rect">
              <a:avLst/>
            </a:prstGeom>
            <a:grp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fr-FR" sz="1000" b="1" dirty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label : String</a:t>
              </a:r>
              <a:endParaRPr lang="en-GB" sz="1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cxnSp>
        <p:nvCxnSpPr>
          <p:cNvPr id="100" name="Elbow Connector 63"/>
          <p:cNvCxnSpPr>
            <a:stCxn id="70" idx="2"/>
            <a:endCxn id="99" idx="1"/>
          </p:cNvCxnSpPr>
          <p:nvPr/>
        </p:nvCxnSpPr>
        <p:spPr>
          <a:xfrm rot="16200000" flipH="1">
            <a:off x="1289129" y="3078729"/>
            <a:ext cx="117026" cy="883935"/>
          </a:xfrm>
          <a:prstGeom prst="bentConnector2">
            <a:avLst/>
          </a:prstGeom>
          <a:noFill/>
          <a:ln w="254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01" name="TextBox 239"/>
          <p:cNvSpPr txBox="1"/>
          <p:nvPr/>
        </p:nvSpPr>
        <p:spPr>
          <a:xfrm>
            <a:off x="853665" y="2985869"/>
            <a:ext cx="65833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 </a:t>
            </a:r>
            <a:r>
              <a:rPr lang="fr-FR" sz="1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word</a:t>
            </a:r>
            <a:endParaRPr lang="en-GB" sz="1000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2" name="TextBox 240"/>
          <p:cNvSpPr txBox="1"/>
          <p:nvPr/>
        </p:nvSpPr>
        <p:spPr>
          <a:xfrm>
            <a:off x="982044" y="3542819"/>
            <a:ext cx="9623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 </a:t>
            </a:r>
            <a:r>
              <a:rPr lang="fr-FR" sz="1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letters</a:t>
            </a:r>
            <a:endParaRPr lang="en-GB" sz="1000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3" name="TextBox 242"/>
          <p:cNvSpPr txBox="1"/>
          <p:nvPr/>
        </p:nvSpPr>
        <p:spPr>
          <a:xfrm>
            <a:off x="2619125" y="2613584"/>
            <a:ext cx="7348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 </a:t>
            </a:r>
            <a:r>
              <a:rPr lang="fr-FR" sz="1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current</a:t>
            </a:r>
            <a:endParaRPr lang="en-GB" sz="1000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38" name="Ellipse 137"/>
          <p:cNvSpPr/>
          <p:nvPr/>
        </p:nvSpPr>
        <p:spPr>
          <a:xfrm>
            <a:off x="10392617" y="3071711"/>
            <a:ext cx="180000" cy="180000"/>
          </a:xfrm>
          <a:prstGeom prst="ellipse">
            <a:avLst/>
          </a:prstGeom>
          <a:solidFill>
            <a:srgbClr val="C00000"/>
          </a:solidFill>
          <a:ln w="285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9" name="Connecteur droit avec flèche 138"/>
          <p:cNvCxnSpPr/>
          <p:nvPr/>
        </p:nvCxnSpPr>
        <p:spPr>
          <a:xfrm flipH="1">
            <a:off x="9119823" y="3243146"/>
            <a:ext cx="1152426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 w="sm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0" name="Ellipse 139"/>
          <p:cNvSpPr/>
          <p:nvPr/>
        </p:nvSpPr>
        <p:spPr>
          <a:xfrm>
            <a:off x="8804150" y="3088868"/>
            <a:ext cx="180000" cy="180000"/>
          </a:xfrm>
          <a:prstGeom prst="ellipse">
            <a:avLst/>
          </a:prstGeom>
          <a:solidFill>
            <a:srgbClr val="C00000"/>
          </a:solidFill>
          <a:ln w="285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ectangle 140"/>
          <p:cNvSpPr/>
          <p:nvPr/>
        </p:nvSpPr>
        <p:spPr>
          <a:xfrm>
            <a:off x="8493222" y="3863166"/>
            <a:ext cx="368069" cy="252000"/>
          </a:xfrm>
          <a:prstGeom prst="rect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GB" sz="1800" dirty="0">
              <a:solidFill>
                <a:schemeClr val="tx1"/>
              </a:solidFill>
            </a:endParaRPr>
          </a:p>
        </p:txBody>
      </p:sp>
      <p:sp>
        <p:nvSpPr>
          <p:cNvPr id="142" name="Ellipse 141"/>
          <p:cNvSpPr/>
          <p:nvPr/>
        </p:nvSpPr>
        <p:spPr>
          <a:xfrm>
            <a:off x="8800144" y="3083536"/>
            <a:ext cx="180000" cy="180000"/>
          </a:xfrm>
          <a:prstGeom prst="ellipse">
            <a:avLst/>
          </a:prstGeom>
          <a:solidFill>
            <a:srgbClr val="C00000"/>
          </a:solidFill>
          <a:ln w="285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3" name="Connecteur droit avec flèche 142"/>
          <p:cNvCxnSpPr/>
          <p:nvPr/>
        </p:nvCxnSpPr>
        <p:spPr>
          <a:xfrm>
            <a:off x="9082760" y="2985869"/>
            <a:ext cx="1198800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 w="sm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5" name="Ellipse 144"/>
          <p:cNvSpPr/>
          <p:nvPr/>
        </p:nvSpPr>
        <p:spPr>
          <a:xfrm>
            <a:off x="10398786" y="3071711"/>
            <a:ext cx="180000" cy="180000"/>
          </a:xfrm>
          <a:prstGeom prst="ellipse">
            <a:avLst/>
          </a:prstGeom>
          <a:solidFill>
            <a:srgbClr val="C00000"/>
          </a:solidFill>
          <a:ln w="285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Rectangle 145"/>
          <p:cNvSpPr/>
          <p:nvPr/>
        </p:nvSpPr>
        <p:spPr>
          <a:xfrm>
            <a:off x="8862721" y="3863166"/>
            <a:ext cx="366254" cy="252000"/>
          </a:xfrm>
          <a:prstGeom prst="rect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GB" sz="1800" dirty="0">
              <a:solidFill>
                <a:schemeClr val="tx1"/>
              </a:solidFill>
            </a:endParaRPr>
          </a:p>
        </p:txBody>
      </p:sp>
      <p:sp>
        <p:nvSpPr>
          <p:cNvPr id="147" name="Ellipse 146"/>
          <p:cNvSpPr/>
          <p:nvPr/>
        </p:nvSpPr>
        <p:spPr>
          <a:xfrm>
            <a:off x="10398786" y="3062128"/>
            <a:ext cx="180000" cy="180000"/>
          </a:xfrm>
          <a:prstGeom prst="ellipse">
            <a:avLst/>
          </a:prstGeom>
          <a:solidFill>
            <a:srgbClr val="C00000"/>
          </a:solidFill>
          <a:ln w="285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8" name="Connecteur droit avec flèche 147"/>
          <p:cNvCxnSpPr/>
          <p:nvPr/>
        </p:nvCxnSpPr>
        <p:spPr>
          <a:xfrm flipH="1">
            <a:off x="9105947" y="3248297"/>
            <a:ext cx="1152426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 w="sm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9" name="Ellipse 148"/>
          <p:cNvSpPr/>
          <p:nvPr/>
        </p:nvSpPr>
        <p:spPr>
          <a:xfrm>
            <a:off x="8800144" y="3091213"/>
            <a:ext cx="180000" cy="180000"/>
          </a:xfrm>
          <a:prstGeom prst="ellipse">
            <a:avLst/>
          </a:prstGeom>
          <a:solidFill>
            <a:srgbClr val="C00000"/>
          </a:solidFill>
          <a:ln w="285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Rectangle 149"/>
          <p:cNvSpPr/>
          <p:nvPr/>
        </p:nvSpPr>
        <p:spPr>
          <a:xfrm>
            <a:off x="9222434" y="3863166"/>
            <a:ext cx="360000" cy="252000"/>
          </a:xfrm>
          <a:prstGeom prst="rect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GB" sz="1800" dirty="0">
              <a:solidFill>
                <a:schemeClr val="tx1"/>
              </a:solidFill>
            </a:endParaRPr>
          </a:p>
        </p:txBody>
      </p:sp>
      <p:sp>
        <p:nvSpPr>
          <p:cNvPr id="151" name="Ellipse 150"/>
          <p:cNvSpPr/>
          <p:nvPr/>
        </p:nvSpPr>
        <p:spPr>
          <a:xfrm>
            <a:off x="8797981" y="3088868"/>
            <a:ext cx="180000" cy="180000"/>
          </a:xfrm>
          <a:prstGeom prst="ellipse">
            <a:avLst/>
          </a:prstGeom>
          <a:solidFill>
            <a:srgbClr val="C00000"/>
          </a:solidFill>
          <a:ln w="285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2" name="Connecteur droit avec flèche 151"/>
          <p:cNvCxnSpPr/>
          <p:nvPr/>
        </p:nvCxnSpPr>
        <p:spPr>
          <a:xfrm>
            <a:off x="9082760" y="2985869"/>
            <a:ext cx="1198800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 w="sm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3" name="Ellipse 152"/>
          <p:cNvSpPr/>
          <p:nvPr/>
        </p:nvSpPr>
        <p:spPr>
          <a:xfrm>
            <a:off x="10394672" y="3074998"/>
            <a:ext cx="180000" cy="180000"/>
          </a:xfrm>
          <a:prstGeom prst="ellipse">
            <a:avLst/>
          </a:prstGeom>
          <a:solidFill>
            <a:srgbClr val="C00000"/>
          </a:solidFill>
          <a:ln w="285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Rectangle 153"/>
          <p:cNvSpPr/>
          <p:nvPr/>
        </p:nvSpPr>
        <p:spPr>
          <a:xfrm>
            <a:off x="9575893" y="3864435"/>
            <a:ext cx="360000" cy="252000"/>
          </a:xfrm>
          <a:prstGeom prst="rect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GB" sz="1800" dirty="0">
              <a:solidFill>
                <a:schemeClr val="tx1"/>
              </a:solidFill>
            </a:endParaRPr>
          </a:p>
        </p:txBody>
      </p:sp>
      <p:sp>
        <p:nvSpPr>
          <p:cNvPr id="155" name="TextBox 122"/>
          <p:cNvSpPr txBox="1"/>
          <p:nvPr/>
        </p:nvSpPr>
        <p:spPr>
          <a:xfrm>
            <a:off x="335360" y="4219299"/>
            <a:ext cx="6306114" cy="224676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b="1" i="0" u="none" strike="noStrike" kern="120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class FSM {</a:t>
            </a:r>
            <a:endParaRPr kumimoji="0" lang="en-GB" b="1" i="0" u="none" strike="noStrike" kern="1200" cap="none" spc="0" normalizeH="0" baseline="0" noProof="0" dirty="0" smtClean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b="1" i="0" u="none" strike="noStrike" kern="120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...</a:t>
            </a:r>
            <a:endParaRPr kumimoji="0" lang="en-GB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b="1" i="0" u="none" strike="noStrike" kern="120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transformation</a:t>
            </a:r>
            <a:r>
              <a:rPr kumimoji="0" lang="en-GB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</a:t>
            </a:r>
            <a:r>
              <a:rPr kumimoji="0" lang="en-GB" b="0" i="1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boolean</a:t>
            </a:r>
            <a:r>
              <a:rPr kumimoji="0" lang="en-GB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</a:t>
            </a:r>
            <a:r>
              <a:rPr kumimoji="0" lang="en-GB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accept(Word w)</a:t>
            </a:r>
            <a:r>
              <a:rPr lang="en-GB" b="1" dirty="0">
                <a:solidFill>
                  <a:srgbClr val="0070C0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</a:t>
            </a:r>
            <a:r>
              <a:rPr kumimoji="0" lang="fr-FR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…</a:t>
            </a:r>
            <a:endParaRPr lang="fr-FR" b="1" dirty="0">
              <a:solidFill>
                <a:srgbClr val="0070C0"/>
              </a:solidFill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="1" dirty="0" smtClean="0">
                <a:solidFill>
                  <a:srgbClr val="0070C0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b="1" dirty="0">
              <a:solidFill>
                <a:srgbClr val="0070C0"/>
              </a:solidFill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b="1" dirty="0">
              <a:solidFill>
                <a:srgbClr val="0070C0"/>
              </a:solidFill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8970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500"/>
                            </p:stCondLst>
                            <p:childTnLst>
                              <p:par>
                                <p:cTn id="1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21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60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61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62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163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500"/>
                            </p:stCondLst>
                            <p:childTnLst>
                              <p:par>
                                <p:cTn id="165" presetID="7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6" dur="1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67" dur="1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510"/>
                            </p:stCondLst>
                            <p:childTnLst>
                              <p:par>
                                <p:cTn id="16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1" fill="hold">
                            <p:stCondLst>
                              <p:cond delay="510"/>
                            </p:stCondLst>
                            <p:childTnLst>
                              <p:par>
                                <p:cTn id="172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" fill="hold">
                            <p:stCondLst>
                              <p:cond delay="510"/>
                            </p:stCondLst>
                            <p:childTnLst>
                              <p:par>
                                <p:cTn id="17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7" fill="hold">
                            <p:stCondLst>
                              <p:cond delay="510"/>
                            </p:stCondLst>
                            <p:childTnLst>
                              <p:par>
                                <p:cTn id="178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" fill="hold">
                            <p:stCondLst>
                              <p:cond delay="510"/>
                            </p:stCondLst>
                            <p:childTnLst>
                              <p:par>
                                <p:cTn id="181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3" fill="hold">
                            <p:stCondLst>
                              <p:cond delay="1510"/>
                            </p:stCondLst>
                            <p:childTnLst>
                              <p:par>
                                <p:cTn id="184" presetID="21" presetClass="emph" presetSubtype="0" fill="hold" grpId="1" nodeType="afterEffect">
                                  <p:stCondLst>
                                    <p:cond delay="100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85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86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87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188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9" fill="hold">
                            <p:stCondLst>
                              <p:cond delay="3010"/>
                            </p:stCondLst>
                            <p:childTnLst>
                              <p:par>
                                <p:cTn id="19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" dur="1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3" fill="hold">
                            <p:stCondLst>
                              <p:cond delay="3020"/>
                            </p:stCondLst>
                            <p:childTnLst>
                              <p:par>
                                <p:cTn id="194" presetID="7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5" dur="1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96" dur="1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7" fill="hold">
                            <p:stCondLst>
                              <p:cond delay="3030"/>
                            </p:stCondLst>
                            <p:childTnLst>
                              <p:par>
                                <p:cTn id="198" presetID="1" presetClass="exit" presetSubtype="0" fill="hold" grpId="2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0" fill="hold">
                            <p:stCondLst>
                              <p:cond delay="4030"/>
                            </p:stCondLst>
                            <p:childTnLst>
                              <p:par>
                                <p:cTn id="20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3" fill="hold">
                            <p:stCondLst>
                              <p:cond delay="4030"/>
                            </p:stCondLst>
                            <p:childTnLst>
                              <p:par>
                                <p:cTn id="20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6" fill="hold">
                            <p:stCondLst>
                              <p:cond delay="4030"/>
                            </p:stCondLst>
                            <p:childTnLst>
                              <p:par>
                                <p:cTn id="207" presetID="1" presetClass="exit" presetSubtype="0" fill="hold" grpId="1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9" fill="hold">
                            <p:stCondLst>
                              <p:cond delay="4780"/>
                            </p:stCondLst>
                            <p:childTnLst>
                              <p:par>
                                <p:cTn id="210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2" fill="hold">
                            <p:stCondLst>
                              <p:cond delay="5780"/>
                            </p:stCondLst>
                            <p:childTnLst>
                              <p:par>
                                <p:cTn id="213" presetID="21" presetClass="emph" presetSubtype="0" fill="hold" grpId="1" nodeType="afterEffect">
                                  <p:stCondLst>
                                    <p:cond delay="25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14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15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16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217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8" fill="hold">
                            <p:stCondLst>
                              <p:cond delay="6530"/>
                            </p:stCondLst>
                            <p:childTnLst>
                              <p:par>
                                <p:cTn id="219" presetID="1" presetClass="exit" presetSubtype="0" fill="hold" grpId="2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1" fill="hold">
                            <p:stCondLst>
                              <p:cond delay="7030"/>
                            </p:stCondLst>
                            <p:childTnLst>
                              <p:par>
                                <p:cTn id="2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4" dur="1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5" fill="hold">
                            <p:stCondLst>
                              <p:cond delay="7040"/>
                            </p:stCondLst>
                            <p:childTnLst>
                              <p:par>
                                <p:cTn id="226" presetID="7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27" dur="1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28" dur="1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9" fill="hold">
                            <p:stCondLst>
                              <p:cond delay="7050"/>
                            </p:stCondLst>
                            <p:childTnLst>
                              <p:par>
                                <p:cTn id="2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2" fill="hold">
                            <p:stCondLst>
                              <p:cond delay="7050"/>
                            </p:stCondLst>
                            <p:childTnLst>
                              <p:par>
                                <p:cTn id="23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5" fill="hold">
                            <p:stCondLst>
                              <p:cond delay="7050"/>
                            </p:stCondLst>
                            <p:childTnLst>
                              <p:par>
                                <p:cTn id="236" presetID="1" presetClass="exit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8" fill="hold">
                            <p:stCondLst>
                              <p:cond delay="7550"/>
                            </p:stCondLst>
                            <p:childTnLst>
                              <p:par>
                                <p:cTn id="239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1" fill="hold">
                            <p:stCondLst>
                              <p:cond delay="8050"/>
                            </p:stCondLst>
                            <p:childTnLst>
                              <p:par>
                                <p:cTn id="242" presetID="21" presetClass="emph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43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44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45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246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7" fill="hold">
                            <p:stCondLst>
                              <p:cond delay="9050"/>
                            </p:stCondLst>
                            <p:childTnLst>
                              <p:par>
                                <p:cTn id="2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0" dur="1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1" fill="hold">
                            <p:stCondLst>
                              <p:cond delay="9060"/>
                            </p:stCondLst>
                            <p:childTnLst>
                              <p:par>
                                <p:cTn id="252" presetID="7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53" dur="1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54" dur="1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5" fill="hold">
                            <p:stCondLst>
                              <p:cond delay="9070"/>
                            </p:stCondLst>
                            <p:childTnLst>
                              <p:par>
                                <p:cTn id="256" presetID="1" presetClass="exit" presetSubtype="0" fill="hold" grpId="2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8" fill="hold">
                            <p:stCondLst>
                              <p:cond delay="9570"/>
                            </p:stCondLst>
                            <p:childTnLst>
                              <p:par>
                                <p:cTn id="25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1" fill="hold">
                            <p:stCondLst>
                              <p:cond delay="9570"/>
                            </p:stCondLst>
                            <p:childTnLst>
                              <p:par>
                                <p:cTn id="26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4" fill="hold">
                            <p:stCondLst>
                              <p:cond delay="9570"/>
                            </p:stCondLst>
                            <p:childTnLst>
                              <p:par>
                                <p:cTn id="265" presetID="1" presetClass="exit" presetSubtype="0" fill="hold" grpId="1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7" fill="hold">
                            <p:stCondLst>
                              <p:cond delay="9820"/>
                            </p:stCondLst>
                            <p:childTnLst>
                              <p:par>
                                <p:cTn id="268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0" fill="hold">
                            <p:stCondLst>
                              <p:cond delay="10070"/>
                            </p:stCondLst>
                            <p:childTnLst>
                              <p:par>
                                <p:cTn id="271" presetID="21" presetClass="emph" presetSubtype="0" fill="hold" grpId="1" nodeType="afterEffect">
                                  <p:stCondLst>
                                    <p:cond delay="25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72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73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74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275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6" fill="hold">
                            <p:stCondLst>
                              <p:cond delay="10820"/>
                            </p:stCondLst>
                            <p:childTnLst>
                              <p:par>
                                <p:cTn id="277" presetID="1" presetClass="exit" presetSubtype="0" fill="hold" grpId="2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9" fill="hold">
                            <p:stCondLst>
                              <p:cond delay="11070"/>
                            </p:stCondLst>
                            <p:childTnLst>
                              <p:par>
                                <p:cTn id="28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2" dur="1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3" fill="hold">
                            <p:stCondLst>
                              <p:cond delay="11080"/>
                            </p:stCondLst>
                            <p:childTnLst>
                              <p:par>
                                <p:cTn id="284" presetID="7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85" dur="1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86" dur="1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7" fill="hold">
                            <p:stCondLst>
                              <p:cond delay="11090"/>
                            </p:stCondLst>
                            <p:childTnLst>
                              <p:par>
                                <p:cTn id="28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0" fill="hold">
                            <p:stCondLst>
                              <p:cond delay="11090"/>
                            </p:stCondLst>
                            <p:childTnLst>
                              <p:par>
                                <p:cTn id="29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14" grpId="0"/>
      <p:bldP spid="15" grpId="0" animBg="1"/>
      <p:bldP spid="20" grpId="0"/>
      <p:bldP spid="23" grpId="0"/>
      <p:bldP spid="76" grpId="0"/>
      <p:bldP spid="77" grpId="0" animBg="1"/>
      <p:bldP spid="78" grpId="0" animBg="1"/>
      <p:bldP spid="79" grpId="0" animBg="1"/>
      <p:bldP spid="80" grpId="0" animBg="1"/>
      <p:bldP spid="80" grpId="1" animBg="1"/>
      <p:bldP spid="80" grpId="2" animBg="1"/>
      <p:bldP spid="81" grpId="0" animBg="1"/>
      <p:bldP spid="82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2" grpId="0" animBg="1"/>
      <p:bldP spid="92" grpId="1" animBg="1"/>
      <p:bldP spid="93" grpId="0" animBg="1"/>
      <p:bldP spid="3" grpId="0"/>
      <p:bldP spid="61" grpId="0"/>
      <p:bldP spid="62" grpId="0"/>
      <p:bldP spid="69" grpId="0" animBg="1"/>
      <p:bldP spid="70" grpId="0" animBg="1"/>
      <p:bldP spid="75" grpId="0" animBg="1"/>
      <p:bldP spid="94" grpId="0" animBg="1"/>
      <p:bldP spid="95" grpId="0"/>
      <p:bldP spid="101" grpId="0"/>
      <p:bldP spid="102" grpId="0"/>
      <p:bldP spid="103" grpId="0"/>
      <p:bldP spid="138" grpId="0" animBg="1"/>
      <p:bldP spid="138" grpId="1" animBg="1"/>
      <p:bldP spid="138" grpId="2" animBg="1"/>
      <p:bldP spid="140" grpId="0" animBg="1"/>
      <p:bldP spid="140" grpId="1" animBg="1"/>
      <p:bldP spid="141" grpId="0" animBg="1"/>
      <p:bldP spid="142" grpId="0" animBg="1"/>
      <p:bldP spid="142" grpId="1" animBg="1"/>
      <p:bldP spid="142" grpId="2" animBg="1"/>
      <p:bldP spid="145" grpId="0" animBg="1"/>
      <p:bldP spid="145" grpId="1" animBg="1"/>
      <p:bldP spid="146" grpId="0" animBg="1"/>
      <p:bldP spid="147" grpId="0" animBg="1"/>
      <p:bldP spid="147" grpId="1" animBg="1"/>
      <p:bldP spid="147" grpId="2" animBg="1"/>
      <p:bldP spid="149" grpId="0" animBg="1"/>
      <p:bldP spid="149" grpId="1" animBg="1"/>
      <p:bldP spid="150" grpId="0" animBg="1"/>
      <p:bldP spid="151" grpId="0" animBg="1"/>
      <p:bldP spid="151" grpId="1" animBg="1"/>
      <p:bldP spid="151" grpId="2" animBg="1"/>
      <p:bldP spid="153" grpId="0" animBg="1"/>
      <p:bldP spid="154" grpId="0" animBg="1"/>
      <p:bldP spid="15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What</a:t>
            </a:r>
            <a:r>
              <a:rPr lang="fr-FR" dirty="0" smtClean="0"/>
              <a:t> </a:t>
            </a:r>
            <a:r>
              <a:rPr lang="fr-FR" dirty="0" err="1" smtClean="0"/>
              <a:t>we</a:t>
            </a:r>
            <a:r>
              <a:rPr lang="fr-FR" dirty="0" smtClean="0"/>
              <a:t> </a:t>
            </a:r>
            <a:r>
              <a:rPr lang="fr-FR" dirty="0" err="1" smtClean="0"/>
              <a:t>don’t</a:t>
            </a:r>
            <a:r>
              <a:rPr lang="fr-FR" dirty="0" smtClean="0"/>
              <a:t> </a:t>
            </a:r>
            <a:r>
              <a:rPr lang="fr-FR" dirty="0" err="1" smtClean="0"/>
              <a:t>address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7</a:t>
            </a:r>
            <a:endParaRPr lang="en-US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1988" y="1551141"/>
            <a:ext cx="8080412" cy="4595334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4087" y="6230683"/>
            <a:ext cx="856895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srgbClr val="FF0000"/>
                </a:solidFill>
                <a:latin typeface="YouTube Sans"/>
              </a:rPr>
              <a:t>https</a:t>
            </a:r>
            <a:r>
              <a:rPr lang="en-US" sz="1600" b="1" dirty="0">
                <a:solidFill>
                  <a:srgbClr val="FF0000"/>
                </a:solidFill>
                <a:latin typeface="YouTube Sans"/>
              </a:rPr>
              <a:t>://www.youtube.com/watch?v=kaJfTS2WvEA</a:t>
            </a:r>
          </a:p>
          <a:p>
            <a:r>
              <a:rPr lang="en-US" sz="1600" dirty="0"/>
              <a:t/>
            </a:r>
            <a:br>
              <a:rPr lang="en-US" sz="1600" dirty="0"/>
            </a:br>
            <a:endParaRPr lang="en-US" sz="1600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16" y="5301208"/>
            <a:ext cx="1865912" cy="731888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24" y="4149080"/>
            <a:ext cx="1641887" cy="821992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408" y="3196584"/>
            <a:ext cx="1978137" cy="618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015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4600" dirty="0" err="1">
                <a:latin typeface="Arial" panose="020B0604020202020204" pitchFamily="34" charset="0"/>
                <a:cs typeface="Arial" panose="020B0604020202020204" pitchFamily="34" charset="0"/>
              </a:rPr>
              <a:t>What</a:t>
            </a:r>
            <a:r>
              <a:rPr lang="fr-FR" sz="4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4600" dirty="0" err="1"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fr-FR" sz="4600" dirty="0">
                <a:latin typeface="Arial" panose="020B0604020202020204" pitchFamily="34" charset="0"/>
                <a:cs typeface="Arial" panose="020B0604020202020204" pitchFamily="34" charset="0"/>
              </a:rPr>
              <a:t> a Model Animation ?</a:t>
            </a:r>
            <a:endParaRPr lang="en-GB" sz="46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solidFill>
                  <a:prstClr val="white"/>
                </a:solidFill>
                <a:latin typeface="Calibri"/>
              </a:rPr>
              <a:t>8</a:t>
            </a: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0" name="ZoneTexte 29"/>
          <p:cNvSpPr txBox="1"/>
          <p:nvPr/>
        </p:nvSpPr>
        <p:spPr>
          <a:xfrm>
            <a:off x="191344" y="1618922"/>
            <a:ext cx="630485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  <a:defRPr/>
            </a:pPr>
            <a:r>
              <a:rPr lang="fr-BE" b="1" dirty="0" err="1" smtClean="0">
                <a:solidFill>
                  <a:srgbClr val="0066FF"/>
                </a:solidFill>
              </a:rPr>
              <a:t>Visualization</a:t>
            </a:r>
            <a:r>
              <a:rPr lang="fr-BE" b="1" dirty="0" smtClean="0">
                <a:solidFill>
                  <a:srgbClr val="0066FF"/>
                </a:solidFill>
              </a:rPr>
              <a:t> (</a:t>
            </a:r>
            <a:r>
              <a:rPr lang="fr-BE" b="1" dirty="0" err="1" smtClean="0">
                <a:solidFill>
                  <a:srgbClr val="0066FF"/>
                </a:solidFill>
              </a:rPr>
              <a:t>aka</a:t>
            </a:r>
            <a:r>
              <a:rPr lang="fr-BE" b="1" dirty="0" smtClean="0">
                <a:solidFill>
                  <a:srgbClr val="0066FF"/>
                </a:solidFill>
              </a:rPr>
              <a:t>. </a:t>
            </a:r>
            <a:r>
              <a:rPr lang="fr-BE" b="1" dirty="0" err="1" smtClean="0">
                <a:solidFill>
                  <a:srgbClr val="0066FF"/>
                </a:solidFill>
              </a:rPr>
              <a:t>Rendering</a:t>
            </a:r>
            <a:r>
              <a:rPr lang="fr-BE" b="1" dirty="0" smtClean="0">
                <a:solidFill>
                  <a:srgbClr val="0066FF"/>
                </a:solidFill>
              </a:rPr>
              <a:t>)</a:t>
            </a:r>
            <a:endParaRPr lang="fr-BE" b="1" u="sng" dirty="0">
              <a:solidFill>
                <a:srgbClr val="0066FF"/>
              </a:solidFill>
            </a:endParaRPr>
          </a:p>
          <a:p>
            <a:pPr marL="800100" lvl="1" indent="-342900" algn="just">
              <a:buFont typeface="Arial" panose="020B0604020202020204" pitchFamily="34" charset="0"/>
              <a:buChar char="•"/>
              <a:defRPr/>
            </a:pPr>
            <a:r>
              <a:rPr lang="en-US" sz="1400" dirty="0" smtClean="0"/>
              <a:t>A rendering transformation </a:t>
            </a:r>
            <a:r>
              <a:rPr lang="en-US" sz="1400" b="1" i="1" dirty="0" smtClean="0"/>
              <a:t>assigns</a:t>
            </a:r>
            <a:r>
              <a:rPr lang="en-US" sz="1400" dirty="0" smtClean="0"/>
              <a:t> one (or more) </a:t>
            </a:r>
            <a:r>
              <a:rPr lang="en-US" sz="1400" b="1" i="1" dirty="0" smtClean="0"/>
              <a:t>concrete representation</a:t>
            </a:r>
            <a:r>
              <a:rPr lang="en-US" sz="1400" dirty="0" smtClean="0"/>
              <a:t>(s) to each abstract syntax element or group of elements in an input model, as long as the meta-model of the concrete syntax is defined explicitly. </a:t>
            </a:r>
            <a:endParaRPr lang="fr-BE" sz="1400" b="1" dirty="0" smtClean="0">
              <a:solidFill>
                <a:srgbClr val="0066FF"/>
              </a:solidFill>
            </a:endParaRPr>
          </a:p>
          <a:p>
            <a:pPr>
              <a:defRPr/>
            </a:pPr>
            <a:endParaRPr lang="fr-BE" b="1" dirty="0">
              <a:solidFill>
                <a:srgbClr val="0066FF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§"/>
              <a:defRPr/>
            </a:pPr>
            <a:r>
              <a:rPr lang="fr-BE" b="1" dirty="0" smtClean="0">
                <a:solidFill>
                  <a:srgbClr val="0066FF"/>
                </a:solidFill>
              </a:rPr>
              <a:t>Simulation</a:t>
            </a:r>
            <a:endParaRPr lang="fr-BE" b="1" dirty="0">
              <a:solidFill>
                <a:srgbClr val="0066FF"/>
              </a:solidFill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  <a:defRPr/>
            </a:pPr>
            <a:r>
              <a:rPr lang="en-US" sz="1400" dirty="0" smtClean="0"/>
              <a:t>A </a:t>
            </a:r>
            <a:r>
              <a:rPr lang="en-US" sz="1400" dirty="0"/>
              <a:t>simulation transformation defines the </a:t>
            </a:r>
            <a:r>
              <a:rPr lang="en-US" sz="1400" b="1" i="1" dirty="0"/>
              <a:t>operational semantics </a:t>
            </a:r>
            <a:r>
              <a:rPr lang="en-US" sz="1400" dirty="0"/>
              <a:t>of a modeling language that updates the modeled system’s states</a:t>
            </a:r>
            <a:r>
              <a:rPr lang="en-US" sz="1400" dirty="0" smtClean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lang="fr-FR" sz="1400" b="1" dirty="0" err="1" smtClean="0">
                <a:solidFill>
                  <a:srgbClr val="C00000"/>
                </a:solidFill>
              </a:rPr>
              <a:t>Inplace</a:t>
            </a:r>
            <a:r>
              <a:rPr lang="fr-FR" sz="1400" b="1" dirty="0">
                <a:solidFill>
                  <a:srgbClr val="C00000"/>
                </a:solidFill>
              </a:rPr>
              <a:t> </a:t>
            </a:r>
            <a:r>
              <a:rPr lang="fr-FR" sz="1400" b="1" dirty="0" smtClean="0">
                <a:solidFill>
                  <a:srgbClr val="C00000"/>
                </a:solidFill>
              </a:rPr>
              <a:t>&amp; </a:t>
            </a:r>
            <a:r>
              <a:rPr lang="fr-FR" sz="1400" b="1" dirty="0" err="1" smtClean="0">
                <a:solidFill>
                  <a:srgbClr val="C00000"/>
                </a:solidFill>
              </a:rPr>
              <a:t>Endogenous</a:t>
            </a:r>
            <a:endParaRPr lang="fr-BE" sz="1400" b="1" dirty="0">
              <a:solidFill>
                <a:srgbClr val="C00000"/>
              </a:solidFill>
            </a:endParaRPr>
          </a:p>
          <a:p>
            <a:pPr>
              <a:defRPr/>
            </a:pPr>
            <a:endParaRPr lang="fr-BE" b="1" dirty="0">
              <a:solidFill>
                <a:srgbClr val="0066FF"/>
              </a:solidFill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fr-BE" b="1" dirty="0">
                <a:solidFill>
                  <a:srgbClr val="0066FF"/>
                </a:solidFill>
              </a:rPr>
              <a:t>Animation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1400" dirty="0"/>
              <a:t>Animation is the </a:t>
            </a:r>
            <a:r>
              <a:rPr lang="en-US" sz="1400" b="1" i="1" dirty="0"/>
              <a:t>visualization of a simulation</a:t>
            </a:r>
          </a:p>
          <a:p>
            <a:pPr marL="342900" indent="-342900">
              <a:buFont typeface="Courier New" panose="02070309020205020404" pitchFamily="49" charset="0"/>
              <a:buChar char="o"/>
              <a:defRPr/>
            </a:pPr>
            <a:endParaRPr lang="fr-BE" b="1" dirty="0">
              <a:solidFill>
                <a:srgbClr val="0066FF"/>
              </a:solidFill>
            </a:endParaRPr>
          </a:p>
        </p:txBody>
      </p:sp>
      <p:sp>
        <p:nvSpPr>
          <p:cNvPr id="99" name="Rectangle 98"/>
          <p:cNvSpPr/>
          <p:nvPr/>
        </p:nvSpPr>
        <p:spPr>
          <a:xfrm>
            <a:off x="23664" y="6225394"/>
            <a:ext cx="1214467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9875" indent="-269875" defTabSz="26987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000" kern="0" dirty="0" err="1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Lúcio</a:t>
            </a:r>
            <a:r>
              <a:rPr lang="fr-FR" sz="1000" kern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Levi and </a:t>
            </a:r>
            <a:r>
              <a:rPr lang="fr-FR" sz="1000" kern="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Amrani</a:t>
            </a:r>
            <a:r>
              <a:rPr lang="fr-FR" sz="1000" kern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Moussa and </a:t>
            </a:r>
            <a:r>
              <a:rPr lang="fr-FR" sz="1000" kern="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Dingel</a:t>
            </a:r>
            <a:r>
              <a:rPr lang="fr-FR" sz="1000" kern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Juergen and </a:t>
            </a:r>
            <a:r>
              <a:rPr lang="fr-FR" sz="1000" kern="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Lambers</a:t>
            </a:r>
            <a:r>
              <a:rPr lang="fr-FR" sz="1000" kern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fr-FR" sz="1000" kern="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Leen</a:t>
            </a:r>
            <a:r>
              <a:rPr lang="fr-FR" sz="1000" kern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fr-FR" sz="1000" kern="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Salay</a:t>
            </a:r>
            <a:r>
              <a:rPr lang="fr-FR" sz="1000" kern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Rick and Selim, </a:t>
            </a:r>
            <a:r>
              <a:rPr lang="fr-FR" sz="1000" kern="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Gehan</a:t>
            </a:r>
            <a:r>
              <a:rPr lang="fr-FR" sz="1000" kern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M. and </a:t>
            </a:r>
            <a:r>
              <a:rPr lang="fr-FR" sz="1000" kern="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Syriani</a:t>
            </a:r>
            <a:r>
              <a:rPr lang="fr-FR" sz="1000" kern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Eugene and </a:t>
            </a:r>
            <a:r>
              <a:rPr lang="fr-FR" sz="1000" kern="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Wimmer</a:t>
            </a:r>
            <a:r>
              <a:rPr lang="fr-FR" sz="1000" kern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Manuel. (2014). </a:t>
            </a:r>
            <a:r>
              <a:rPr lang="fr-FR" sz="1000" i="1" kern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 Transformation </a:t>
            </a:r>
            <a:r>
              <a:rPr lang="fr-FR" sz="1000" i="1" kern="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Intents</a:t>
            </a:r>
            <a:r>
              <a:rPr lang="fr-FR" sz="1000" i="1" kern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fr-FR" sz="1000" i="1" kern="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Their</a:t>
            </a:r>
            <a:r>
              <a:rPr lang="fr-FR" sz="1000" i="1" kern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000" i="1" kern="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Properties</a:t>
            </a:r>
            <a:r>
              <a:rPr lang="fr-FR" sz="1000" i="1" kern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fr-FR" sz="1000" kern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000" kern="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SoSyM</a:t>
            </a:r>
            <a:r>
              <a:rPr lang="fr-FR" sz="1000" kern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15(3), 647--684	</a:t>
            </a:r>
            <a:r>
              <a:rPr lang="fr-FR" sz="1000" kern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 2" pitchFamily="18" charset="2"/>
              </a:rPr>
              <a:t> </a:t>
            </a:r>
            <a:endParaRPr lang="en-US" sz="18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1" name="TextBox 4"/>
          <p:cNvSpPr txBox="1"/>
          <p:nvPr/>
        </p:nvSpPr>
        <p:spPr>
          <a:xfrm>
            <a:off x="10188471" y="4595893"/>
            <a:ext cx="553353" cy="300082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350" dirty="0">
                <a:solidFill>
                  <a:srgbClr val="C00000"/>
                </a:solidFill>
                <a:latin typeface="Comic Sans MS" panose="030F0702030302020204" pitchFamily="66" charset="0"/>
                <a:cs typeface="+mn-cs"/>
              </a:rPr>
              <a:t>MM</a:t>
            </a:r>
            <a:endParaRPr lang="en-GB" sz="1350" baseline="-250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2" name="TextBox 5"/>
          <p:cNvSpPr txBox="1"/>
          <p:nvPr/>
        </p:nvSpPr>
        <p:spPr>
          <a:xfrm>
            <a:off x="7207047" y="4595893"/>
            <a:ext cx="459907" cy="300082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350" dirty="0">
                <a:solidFill>
                  <a:prstClr val="black"/>
                </a:solidFill>
                <a:latin typeface="Comic Sans MS" panose="030F0702030302020204" pitchFamily="66" charset="0"/>
                <a:cs typeface="+mn-cs"/>
              </a:rPr>
              <a:t>CS</a:t>
            </a:r>
            <a:endParaRPr lang="en-GB" sz="1350" baseline="-250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3" name="TextBox 6"/>
          <p:cNvSpPr txBox="1"/>
          <p:nvPr/>
        </p:nvSpPr>
        <p:spPr>
          <a:xfrm>
            <a:off x="7176120" y="5166542"/>
            <a:ext cx="449833" cy="438582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350" dirty="0">
                <a:solidFill>
                  <a:prstClr val="black"/>
                </a:solidFill>
                <a:latin typeface="Comic Sans MS" panose="030F0702030302020204" pitchFamily="66" charset="0"/>
                <a:cs typeface="+mn-cs"/>
              </a:rPr>
              <a:t>M</a:t>
            </a:r>
            <a:r>
              <a:rPr lang="fr-FR" sz="1350" baseline="-25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CS</a:t>
            </a:r>
            <a:endParaRPr lang="en-GB" sz="1350" baseline="-250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4" name="TextBox 7"/>
          <p:cNvSpPr txBox="1"/>
          <p:nvPr/>
        </p:nvSpPr>
        <p:spPr>
          <a:xfrm>
            <a:off x="10273870" y="5166542"/>
            <a:ext cx="297768" cy="300082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350" dirty="0">
                <a:solidFill>
                  <a:srgbClr val="C00000"/>
                </a:solidFill>
                <a:latin typeface="Comic Sans MS" panose="030F0702030302020204" pitchFamily="66" charset="0"/>
                <a:cs typeface="+mn-cs"/>
              </a:rPr>
              <a:t>M</a:t>
            </a:r>
            <a:endParaRPr lang="en-GB" sz="1350" baseline="-250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5" name="Straight Arrow Connector 17"/>
          <p:cNvCxnSpPr>
            <a:stCxn id="101" idx="1"/>
          </p:cNvCxnSpPr>
          <p:nvPr/>
        </p:nvCxnSpPr>
        <p:spPr>
          <a:xfrm flipH="1" flipV="1">
            <a:off x="7536160" y="4734394"/>
            <a:ext cx="2652311" cy="0"/>
          </a:xfrm>
          <a:prstGeom prst="straightConnector1">
            <a:avLst/>
          </a:prstGeom>
          <a:ln w="3810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Isosceles Triangle 27"/>
          <p:cNvSpPr>
            <a:spLocks noChangeAspect="1"/>
          </p:cNvSpPr>
          <p:nvPr/>
        </p:nvSpPr>
        <p:spPr>
          <a:xfrm>
            <a:off x="7320034" y="4917008"/>
            <a:ext cx="162000" cy="175817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  <a:defRPr/>
            </a:pPr>
            <a:endParaRPr lang="en-GB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7" name="Isosceles Triangle 30"/>
          <p:cNvSpPr>
            <a:spLocks noChangeAspect="1"/>
          </p:cNvSpPr>
          <p:nvPr/>
        </p:nvSpPr>
        <p:spPr>
          <a:xfrm>
            <a:off x="10341754" y="4906425"/>
            <a:ext cx="162000" cy="175817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  <a:defRPr/>
            </a:pPr>
            <a:endParaRPr lang="en-GB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8" name="Arc 107"/>
          <p:cNvSpPr/>
          <p:nvPr/>
        </p:nvSpPr>
        <p:spPr>
          <a:xfrm>
            <a:off x="10297956" y="5237540"/>
            <a:ext cx="438391" cy="597013"/>
          </a:xfrm>
          <a:prstGeom prst="arc">
            <a:avLst>
              <a:gd name="adj1" fmla="val 16200000"/>
              <a:gd name="adj2" fmla="val 12496191"/>
            </a:avLst>
          </a:prstGeom>
          <a:ln w="38100">
            <a:solidFill>
              <a:srgbClr val="C00000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  <a:defRPr/>
            </a:pPr>
            <a:endParaRPr lang="en-GB" sz="135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09" name="Arc 108"/>
          <p:cNvSpPr/>
          <p:nvPr/>
        </p:nvSpPr>
        <p:spPr>
          <a:xfrm>
            <a:off x="7312023" y="5237540"/>
            <a:ext cx="438391" cy="597013"/>
          </a:xfrm>
          <a:prstGeom prst="arc">
            <a:avLst>
              <a:gd name="adj1" fmla="val 16200000"/>
              <a:gd name="adj2" fmla="val 12496191"/>
            </a:avLst>
          </a:prstGeom>
          <a:ln w="38100">
            <a:solidFill>
              <a:schemeClr val="tx1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  <a:defRPr/>
            </a:pPr>
            <a:endParaRPr lang="en-GB" sz="135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10" name="TextBox 2"/>
          <p:cNvSpPr txBox="1"/>
          <p:nvPr/>
        </p:nvSpPr>
        <p:spPr>
          <a:xfrm>
            <a:off x="10398332" y="5440245"/>
            <a:ext cx="734567" cy="230833"/>
          </a:xfrm>
          <a:prstGeom prst="rect">
            <a:avLst/>
          </a:prstGeom>
          <a:solidFill>
            <a:schemeClr val="bg1"/>
          </a:solidFill>
          <a:ln w="25400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en-US"/>
            </a:defPPr>
            <a:lvl1pPr algn="ctr">
              <a:defRPr sz="1400"/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050" dirty="0">
                <a:solidFill>
                  <a:srgbClr val="C00000"/>
                </a:solidFill>
                <a:latin typeface="Calibri" panose="020F0502020204030204"/>
              </a:rPr>
              <a:t>Simulation</a:t>
            </a:r>
            <a:endParaRPr lang="en-GB" sz="1050" dirty="0">
              <a:solidFill>
                <a:srgbClr val="C00000"/>
              </a:solidFill>
              <a:latin typeface="Calibri" panose="020F0502020204030204"/>
            </a:endParaRPr>
          </a:p>
        </p:txBody>
      </p:sp>
      <p:sp>
        <p:nvSpPr>
          <p:cNvPr id="111" name="TextBox 19"/>
          <p:cNvSpPr txBox="1"/>
          <p:nvPr/>
        </p:nvSpPr>
        <p:spPr>
          <a:xfrm>
            <a:off x="7471689" y="5420629"/>
            <a:ext cx="705078" cy="230833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en-US"/>
            </a:defPPr>
            <a:lvl1pPr algn="ctr">
              <a:defRPr sz="1400"/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050" dirty="0">
                <a:solidFill>
                  <a:prstClr val="black"/>
                </a:solidFill>
                <a:latin typeface="Calibri" panose="020F0502020204030204"/>
              </a:rPr>
              <a:t>Animation</a:t>
            </a:r>
            <a:endParaRPr lang="en-GB" sz="105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12" name="TextBox 22"/>
          <p:cNvSpPr txBox="1"/>
          <p:nvPr/>
        </p:nvSpPr>
        <p:spPr>
          <a:xfrm>
            <a:off x="9442188" y="4687665"/>
            <a:ext cx="555428" cy="230833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en-US"/>
            </a:defPPr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pPr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050" dirty="0" err="1">
                <a:solidFill>
                  <a:prstClr val="black"/>
                </a:solidFill>
                <a:latin typeface="Calibri" panose="020F0502020204030204"/>
              </a:rPr>
              <a:t>Parsing</a:t>
            </a:r>
            <a:endParaRPr lang="en-GB" sz="105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13" name="TextBox 23"/>
          <p:cNvSpPr txBox="1"/>
          <p:nvPr/>
        </p:nvSpPr>
        <p:spPr>
          <a:xfrm>
            <a:off x="7857808" y="4550039"/>
            <a:ext cx="694668" cy="230833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en-US"/>
            </a:defPPr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pPr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050" dirty="0" err="1">
                <a:solidFill>
                  <a:prstClr val="black"/>
                </a:solidFill>
                <a:latin typeface="Calibri" panose="020F0502020204030204"/>
              </a:rPr>
              <a:t>Rendering</a:t>
            </a:r>
            <a:endParaRPr lang="en-GB" sz="105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14" name="Arc 113"/>
          <p:cNvSpPr/>
          <p:nvPr/>
        </p:nvSpPr>
        <p:spPr>
          <a:xfrm>
            <a:off x="10503755" y="4550039"/>
            <a:ext cx="223167" cy="616505"/>
          </a:xfrm>
          <a:prstGeom prst="arc">
            <a:avLst>
              <a:gd name="adj1" fmla="val 15004394"/>
              <a:gd name="adj2" fmla="val 10574101"/>
            </a:avLst>
          </a:prstGeom>
          <a:ln w="38100">
            <a:solidFill>
              <a:srgbClr val="C00000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  <a:defRPr/>
            </a:pPr>
            <a:endParaRPr lang="en-GB" sz="135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15" name="TextBox 15"/>
          <p:cNvSpPr txBox="1"/>
          <p:nvPr/>
        </p:nvSpPr>
        <p:spPr>
          <a:xfrm>
            <a:off x="10622584" y="4734394"/>
            <a:ext cx="734567" cy="230833"/>
          </a:xfrm>
          <a:prstGeom prst="rect">
            <a:avLst/>
          </a:prstGeom>
          <a:solidFill>
            <a:schemeClr val="bg1"/>
          </a:solidFill>
          <a:ln w="25400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en-US"/>
            </a:defPPr>
            <a:lvl1pPr algn="ctr">
              <a:defRPr sz="1400"/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050" dirty="0">
                <a:solidFill>
                  <a:srgbClr val="C00000"/>
                </a:solidFill>
                <a:latin typeface="Calibri" panose="020F0502020204030204"/>
              </a:rPr>
              <a:t>Simulation</a:t>
            </a:r>
            <a:endParaRPr lang="en-GB" sz="1050" dirty="0">
              <a:solidFill>
                <a:srgbClr val="C00000"/>
              </a:solidFill>
              <a:latin typeface="Calibri" panose="020F0502020204030204"/>
            </a:endParaRPr>
          </a:p>
        </p:txBody>
      </p:sp>
      <p:cxnSp>
        <p:nvCxnSpPr>
          <p:cNvPr id="7" name="Connecteur droit avec flèche 6"/>
          <p:cNvCxnSpPr/>
          <p:nvPr/>
        </p:nvCxnSpPr>
        <p:spPr>
          <a:xfrm>
            <a:off x="9139966" y="2320712"/>
            <a:ext cx="1185912" cy="0"/>
          </a:xfrm>
          <a:prstGeom prst="straightConnector1">
            <a:avLst/>
          </a:prstGeom>
          <a:ln>
            <a:solidFill>
              <a:schemeClr val="tx1"/>
            </a:solidFill>
            <a:prstDash val="dashDot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Connecteur droit avec flèche 44"/>
          <p:cNvCxnSpPr/>
          <p:nvPr/>
        </p:nvCxnSpPr>
        <p:spPr>
          <a:xfrm flipV="1">
            <a:off x="8110651" y="3874674"/>
            <a:ext cx="502174" cy="2904"/>
          </a:xfrm>
          <a:prstGeom prst="straightConnector1">
            <a:avLst/>
          </a:prstGeom>
          <a:ln>
            <a:solidFill>
              <a:schemeClr val="tx1"/>
            </a:solidFill>
            <a:prstDash val="dashDot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ZoneTexte 8"/>
          <p:cNvSpPr txBox="1"/>
          <p:nvPr/>
        </p:nvSpPr>
        <p:spPr>
          <a:xfrm>
            <a:off x="7035195" y="3691299"/>
            <a:ext cx="125553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dirty="0" err="1" smtClean="0">
                <a:solidFill>
                  <a:prstClr val="black"/>
                </a:solidFill>
                <a:latin typeface="Comic Sans MS" panose="030F0702030302020204" pitchFamily="66" charset="0"/>
                <a:cs typeface="+mn-cs"/>
              </a:rPr>
              <a:t>MoveRight</a:t>
            </a:r>
            <a:endParaRPr lang="en-US" sz="1350" dirty="0">
              <a:solidFill>
                <a:prstClr val="black"/>
              </a:solidFill>
              <a:latin typeface="Comic Sans MS" panose="030F0702030302020204" pitchFamily="66" charset="0"/>
              <a:cs typeface="+mn-cs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7227467" y="2477635"/>
            <a:ext cx="1431481" cy="27047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116574"/>
            <a:r>
              <a:rPr lang="fr-FR" sz="1200" b="1" dirty="0" smtClean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C1: CELL</a:t>
            </a:r>
            <a:endParaRPr lang="fr-FR" sz="1200" b="1" dirty="0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7227467" y="2712192"/>
            <a:ext cx="1431481" cy="19415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0" rtlCol="0" anchor="t"/>
          <a:lstStyle/>
          <a:p>
            <a:pPr defTabSz="1116574"/>
            <a:r>
              <a:rPr lang="fr-FR" sz="1100" dirty="0" smtClean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 </a:t>
            </a:r>
            <a:r>
              <a:rPr lang="fr-FR" sz="11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100" dirty="0" smtClean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= 1</a:t>
            </a:r>
          </a:p>
          <a:p>
            <a:pPr defTabSz="1116574"/>
            <a:endParaRPr lang="en-GB" sz="1100" dirty="0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55" name="Connecteur droit 54"/>
          <p:cNvCxnSpPr/>
          <p:nvPr/>
        </p:nvCxnSpPr>
        <p:spPr>
          <a:xfrm flipH="1" flipV="1">
            <a:off x="7896200" y="2250593"/>
            <a:ext cx="0" cy="227042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arrow" w="med" len="lg"/>
            <a:tailEnd w="sm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ZoneTexte 57"/>
          <p:cNvSpPr txBox="1"/>
          <p:nvPr/>
        </p:nvSpPr>
        <p:spPr>
          <a:xfrm>
            <a:off x="7888602" y="2271252"/>
            <a:ext cx="396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dirty="0" smtClean="0">
                <a:solidFill>
                  <a:prstClr val="black"/>
                </a:solidFill>
                <a:latin typeface="Comic Sans MS" panose="030F0702030302020204" pitchFamily="66" charset="0"/>
                <a:cs typeface="+mn-cs"/>
              </a:rPr>
              <a:t>in</a:t>
            </a:r>
            <a:endParaRPr lang="en-US" sz="1100" dirty="0">
              <a:solidFill>
                <a:prstClr val="black"/>
              </a:solidFill>
              <a:latin typeface="Comic Sans MS" panose="030F0702030302020204" pitchFamily="66" charset="0"/>
              <a:cs typeface="+mn-cs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7284272" y="1912627"/>
            <a:ext cx="1260000" cy="22660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defTabSz="1116574"/>
            <a:r>
              <a:rPr lang="fr-FR" sz="1200" b="1" dirty="0" smtClean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p1:Pacman</a:t>
            </a:r>
            <a:endParaRPr lang="fr-FR" sz="1200" b="1" dirty="0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7284272" y="2106593"/>
            <a:ext cx="1260000" cy="14400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0" rtlCol="0" anchor="t"/>
          <a:lstStyle/>
          <a:p>
            <a:pPr defTabSz="1116574"/>
            <a:endParaRPr lang="en-GB" sz="1800" dirty="0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9" name="Snip and Round Single Corner Rectangle 133"/>
          <p:cNvSpPr/>
          <p:nvPr/>
        </p:nvSpPr>
        <p:spPr>
          <a:xfrm>
            <a:off x="620260" y="1988952"/>
            <a:ext cx="6051803" cy="936000"/>
          </a:xfrm>
          <a:prstGeom prst="snipRoundRect">
            <a:avLst/>
          </a:prstGeom>
          <a:noFill/>
          <a:ln w="19050" cap="flat" cmpd="sng" algn="ctr">
            <a:solidFill>
              <a:schemeClr val="tx1"/>
            </a:solidFill>
            <a:prstDash val="solid"/>
          </a:ln>
          <a:effectLst/>
        </p:spPr>
        <p:txBody>
          <a:bodyPr wrap="square" tIns="0">
            <a:spAutoFit/>
          </a:bodyPr>
          <a:lstStyle>
            <a:defPPr>
              <a:defRPr lang="fr-FR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fr-FR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Garamond" panose="02020404030301010803" pitchFamily="18" charset="0"/>
                <a:cs typeface="Arial"/>
                <a:sym typeface="Wingdings 2" panose="05020102010507070707" pitchFamily="18" charset="2"/>
              </a:rPr>
              <a:t> </a:t>
            </a:r>
            <a:endParaRPr kumimoji="0" lang="fr-FR" sz="1200" b="0" i="0" u="none" strike="noStrike" kern="0" cap="none" spc="0" normalizeH="0" baseline="0" noProof="0" dirty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Garamond" panose="02020404030301010803" pitchFamily="18" charset="0"/>
              <a:cs typeface="Arial"/>
              <a:sym typeface="Wingdings 2" panose="05020102010507070707" pitchFamily="18" charset="2"/>
            </a:endParaRPr>
          </a:p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endParaRPr kumimoji="0" lang="fr-FR" sz="1200" b="0" i="0" u="none" strike="noStrike" kern="0" cap="none" spc="0" normalizeH="0" baseline="0" noProof="0" dirty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Garamond" panose="02020404030301010803" pitchFamily="18" charset="0"/>
              <a:cs typeface="Arial"/>
              <a:sym typeface="Wingdings 2" panose="05020102010507070707" pitchFamily="18" charset="2"/>
            </a:endParaRPr>
          </a:p>
        </p:txBody>
      </p:sp>
      <p:sp>
        <p:nvSpPr>
          <p:cNvPr id="51" name="Snip and Round Single Corner Rectangle 133"/>
          <p:cNvSpPr/>
          <p:nvPr/>
        </p:nvSpPr>
        <p:spPr>
          <a:xfrm>
            <a:off x="623392" y="3429104"/>
            <a:ext cx="6051803" cy="936000"/>
          </a:xfrm>
          <a:prstGeom prst="snipRoundRect">
            <a:avLst/>
          </a:prstGeom>
          <a:noFill/>
          <a:ln w="19050" cap="flat" cmpd="sng" algn="ctr">
            <a:solidFill>
              <a:schemeClr val="tx1"/>
            </a:solidFill>
            <a:prstDash val="solid"/>
          </a:ln>
          <a:effectLst/>
        </p:spPr>
        <p:txBody>
          <a:bodyPr wrap="square" tIns="0">
            <a:spAutoFit/>
          </a:bodyPr>
          <a:lstStyle>
            <a:defPPr>
              <a:defRPr lang="fr-FR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fr-FR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Garamond" panose="02020404030301010803" pitchFamily="18" charset="0"/>
                <a:cs typeface="Arial"/>
                <a:sym typeface="Wingdings 2" panose="05020102010507070707" pitchFamily="18" charset="2"/>
              </a:rPr>
              <a:t> </a:t>
            </a:r>
            <a:endParaRPr kumimoji="0" lang="fr-FR" sz="1200" b="0" i="0" u="none" strike="noStrike" kern="0" cap="none" spc="0" normalizeH="0" baseline="0" noProof="0" dirty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Garamond" panose="02020404030301010803" pitchFamily="18" charset="0"/>
              <a:cs typeface="Arial"/>
              <a:sym typeface="Wingdings 2" panose="05020102010507070707" pitchFamily="18" charset="2"/>
            </a:endParaRPr>
          </a:p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endParaRPr kumimoji="0" lang="fr-FR" sz="1200" b="0" i="0" u="none" strike="noStrike" kern="0" cap="none" spc="0" normalizeH="0" baseline="0" noProof="0" dirty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Garamond" panose="02020404030301010803" pitchFamily="18" charset="0"/>
              <a:cs typeface="Arial"/>
              <a:sym typeface="Wingdings 2" panose="05020102010507070707" pitchFamily="18" charset="2"/>
            </a:endParaRPr>
          </a:p>
        </p:txBody>
      </p:sp>
      <p:sp>
        <p:nvSpPr>
          <p:cNvPr id="52" name="Snip and Round Single Corner Rectangle 133"/>
          <p:cNvSpPr/>
          <p:nvPr/>
        </p:nvSpPr>
        <p:spPr>
          <a:xfrm>
            <a:off x="620261" y="4797152"/>
            <a:ext cx="6051803" cy="936000"/>
          </a:xfrm>
          <a:prstGeom prst="snipRoundRect">
            <a:avLst/>
          </a:prstGeom>
          <a:noFill/>
          <a:ln w="19050" cap="flat" cmpd="sng" algn="ctr">
            <a:solidFill>
              <a:schemeClr val="tx1"/>
            </a:solidFill>
            <a:prstDash val="solid"/>
          </a:ln>
          <a:effectLst/>
        </p:spPr>
        <p:txBody>
          <a:bodyPr wrap="square" tIns="0">
            <a:spAutoFit/>
          </a:bodyPr>
          <a:lstStyle>
            <a:defPPr>
              <a:defRPr lang="fr-FR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fr-FR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Garamond" panose="02020404030301010803" pitchFamily="18" charset="0"/>
                <a:cs typeface="Arial"/>
                <a:sym typeface="Wingdings 2" panose="05020102010507070707" pitchFamily="18" charset="2"/>
              </a:rPr>
              <a:t> </a:t>
            </a:r>
            <a:endParaRPr kumimoji="0" lang="fr-FR" sz="1200" b="0" i="0" u="none" strike="noStrike" kern="0" cap="none" spc="0" normalizeH="0" baseline="0" noProof="0" dirty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Garamond" panose="02020404030301010803" pitchFamily="18" charset="0"/>
              <a:cs typeface="Arial"/>
              <a:sym typeface="Wingdings 2" panose="05020102010507070707" pitchFamily="18" charset="2"/>
            </a:endParaRPr>
          </a:p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endParaRPr kumimoji="0" lang="fr-FR" sz="1200" b="0" i="0" u="none" strike="noStrike" kern="0" cap="none" spc="0" normalizeH="0" baseline="0" noProof="0" dirty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Garamond" panose="02020404030301010803" pitchFamily="18" charset="0"/>
              <a:cs typeface="Arial"/>
              <a:sym typeface="Wingdings 2" panose="05020102010507070707" pitchFamily="18" charset="2"/>
            </a:endParaRPr>
          </a:p>
        </p:txBody>
      </p:sp>
      <p:sp>
        <p:nvSpPr>
          <p:cNvPr id="56" name="Rounded Rectangle 227"/>
          <p:cNvSpPr/>
          <p:nvPr/>
        </p:nvSpPr>
        <p:spPr>
          <a:xfrm>
            <a:off x="10622584" y="1912627"/>
            <a:ext cx="1105375" cy="90580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pic>
        <p:nvPicPr>
          <p:cNvPr id="57" name="Picture 22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4423" y="2124590"/>
            <a:ext cx="521469" cy="537988"/>
          </a:xfrm>
          <a:prstGeom prst="rect">
            <a:avLst/>
          </a:prstGeom>
        </p:spPr>
      </p:pic>
      <p:sp>
        <p:nvSpPr>
          <p:cNvPr id="61" name="Freeform 241"/>
          <p:cNvSpPr/>
          <p:nvPr/>
        </p:nvSpPr>
        <p:spPr>
          <a:xfrm rot="5400000">
            <a:off x="9052933" y="3094587"/>
            <a:ext cx="905872" cy="1491146"/>
          </a:xfrm>
          <a:custGeom>
            <a:avLst/>
            <a:gdLst>
              <a:gd name="connsiteX0" fmla="*/ 0 w 640876"/>
              <a:gd name="connsiteY0" fmla="*/ 2050505 h 2050505"/>
              <a:gd name="connsiteX1" fmla="*/ 0 w 640876"/>
              <a:gd name="connsiteY1" fmla="*/ 214204 h 2050505"/>
              <a:gd name="connsiteX2" fmla="*/ 320438 w 640876"/>
              <a:gd name="connsiteY2" fmla="*/ 0 h 2050505"/>
              <a:gd name="connsiteX3" fmla="*/ 640876 w 640876"/>
              <a:gd name="connsiteY3" fmla="*/ 214204 h 2050505"/>
              <a:gd name="connsiteX4" fmla="*/ 640876 w 640876"/>
              <a:gd name="connsiteY4" fmla="*/ 2050505 h 2050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0876" h="2050505">
                <a:moveTo>
                  <a:pt x="0" y="2050505"/>
                </a:moveTo>
                <a:lnTo>
                  <a:pt x="0" y="214204"/>
                </a:lnTo>
                <a:lnTo>
                  <a:pt x="320438" y="0"/>
                </a:lnTo>
                <a:lnTo>
                  <a:pt x="640876" y="214204"/>
                </a:lnTo>
                <a:lnTo>
                  <a:pt x="640876" y="2050505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2" name="Rounded Rectangle 199"/>
          <p:cNvSpPr/>
          <p:nvPr/>
        </p:nvSpPr>
        <p:spPr>
          <a:xfrm>
            <a:off x="8877735" y="3658810"/>
            <a:ext cx="360000" cy="3600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sp>
        <p:nvSpPr>
          <p:cNvPr id="63" name="Rounded Rectangle 202"/>
          <p:cNvSpPr/>
          <p:nvPr/>
        </p:nvSpPr>
        <p:spPr>
          <a:xfrm>
            <a:off x="9701631" y="3658812"/>
            <a:ext cx="360000" cy="3600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cxnSp>
        <p:nvCxnSpPr>
          <p:cNvPr id="64" name="Straight Connector 204"/>
          <p:cNvCxnSpPr/>
          <p:nvPr/>
        </p:nvCxnSpPr>
        <p:spPr>
          <a:xfrm>
            <a:off x="9237735" y="3838812"/>
            <a:ext cx="46389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214"/>
          <p:cNvSpPr txBox="1"/>
          <p:nvPr/>
        </p:nvSpPr>
        <p:spPr>
          <a:xfrm>
            <a:off x="9266044" y="3634414"/>
            <a:ext cx="5945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800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right</a:t>
            </a:r>
            <a:endParaRPr kumimoji="0" lang="en-GB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pic>
        <p:nvPicPr>
          <p:cNvPr id="66" name="Picture 2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2251" y="3724061"/>
            <a:ext cx="252000" cy="259983"/>
          </a:xfrm>
          <a:prstGeom prst="rect">
            <a:avLst/>
          </a:prstGeom>
        </p:spPr>
      </p:pic>
      <p:sp>
        <p:nvSpPr>
          <p:cNvPr id="67" name="Freeform 245"/>
          <p:cNvSpPr/>
          <p:nvPr/>
        </p:nvSpPr>
        <p:spPr>
          <a:xfrm rot="5400000">
            <a:off x="10490946" y="3054069"/>
            <a:ext cx="903860" cy="1570165"/>
          </a:xfrm>
          <a:custGeom>
            <a:avLst/>
            <a:gdLst>
              <a:gd name="connsiteX0" fmla="*/ 0 w 640876"/>
              <a:gd name="connsiteY0" fmla="*/ 1832523 h 1836301"/>
              <a:gd name="connsiteX1" fmla="*/ 0 w 640876"/>
              <a:gd name="connsiteY1" fmla="*/ 0 h 1836301"/>
              <a:gd name="connsiteX2" fmla="*/ 640876 w 640876"/>
              <a:gd name="connsiteY2" fmla="*/ 0 h 1836301"/>
              <a:gd name="connsiteX3" fmla="*/ 640876 w 640876"/>
              <a:gd name="connsiteY3" fmla="*/ 1832523 h 1836301"/>
              <a:gd name="connsiteX4" fmla="*/ 320438 w 640876"/>
              <a:gd name="connsiteY4" fmla="*/ 1618319 h 1836301"/>
              <a:gd name="connsiteX5" fmla="*/ 0 w 640876"/>
              <a:gd name="connsiteY5" fmla="*/ 1836301 h 1836301"/>
              <a:gd name="connsiteX6" fmla="*/ 0 w 640876"/>
              <a:gd name="connsiteY6" fmla="*/ 1832523 h 1836301"/>
              <a:gd name="connsiteX7" fmla="*/ 640876 w 640876"/>
              <a:gd name="connsiteY7" fmla="*/ 1832523 h 1836301"/>
              <a:gd name="connsiteX8" fmla="*/ 640876 w 640876"/>
              <a:gd name="connsiteY8" fmla="*/ 1836301 h 1836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0876" h="1836301">
                <a:moveTo>
                  <a:pt x="0" y="1832523"/>
                </a:moveTo>
                <a:lnTo>
                  <a:pt x="0" y="0"/>
                </a:lnTo>
                <a:lnTo>
                  <a:pt x="640876" y="0"/>
                </a:lnTo>
                <a:lnTo>
                  <a:pt x="640876" y="1832523"/>
                </a:lnTo>
                <a:lnTo>
                  <a:pt x="320438" y="1618319"/>
                </a:lnTo>
                <a:close/>
                <a:moveTo>
                  <a:pt x="0" y="1836301"/>
                </a:moveTo>
                <a:lnTo>
                  <a:pt x="0" y="1832523"/>
                </a:lnTo>
                <a:lnTo>
                  <a:pt x="640876" y="1832523"/>
                </a:lnTo>
                <a:lnTo>
                  <a:pt x="640876" y="1836301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Rounded Rectangle 226"/>
          <p:cNvSpPr/>
          <p:nvPr/>
        </p:nvSpPr>
        <p:spPr>
          <a:xfrm>
            <a:off x="10431442" y="3658810"/>
            <a:ext cx="360000" cy="3600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sp>
        <p:nvSpPr>
          <p:cNvPr id="69" name="Rounded Rectangle 227"/>
          <p:cNvSpPr/>
          <p:nvPr/>
        </p:nvSpPr>
        <p:spPr>
          <a:xfrm>
            <a:off x="11255338" y="3658810"/>
            <a:ext cx="360000" cy="3600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cxnSp>
        <p:nvCxnSpPr>
          <p:cNvPr id="70" name="Straight Connector 228"/>
          <p:cNvCxnSpPr>
            <a:stCxn id="68" idx="3"/>
            <a:endCxn id="69" idx="1"/>
          </p:cNvCxnSpPr>
          <p:nvPr/>
        </p:nvCxnSpPr>
        <p:spPr>
          <a:xfrm>
            <a:off x="10791442" y="3838810"/>
            <a:ext cx="46389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229"/>
          <p:cNvSpPr txBox="1"/>
          <p:nvPr/>
        </p:nvSpPr>
        <p:spPr>
          <a:xfrm>
            <a:off x="10819751" y="3626017"/>
            <a:ext cx="5945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800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right</a:t>
            </a:r>
            <a:endParaRPr kumimoji="0" lang="en-GB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pic>
        <p:nvPicPr>
          <p:cNvPr id="72" name="Picture 22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6272" y="3722559"/>
            <a:ext cx="252000" cy="259983"/>
          </a:xfrm>
          <a:prstGeom prst="rect">
            <a:avLst/>
          </a:prstGeom>
        </p:spPr>
      </p:pic>
      <p:cxnSp>
        <p:nvCxnSpPr>
          <p:cNvPr id="5" name="Connecteur droit avec flèche 4"/>
          <p:cNvCxnSpPr/>
          <p:nvPr/>
        </p:nvCxnSpPr>
        <p:spPr>
          <a:xfrm flipH="1">
            <a:off x="8322962" y="5589240"/>
            <a:ext cx="1829545" cy="0"/>
          </a:xfrm>
          <a:prstGeom prst="straightConnector1">
            <a:avLst/>
          </a:prstGeom>
          <a:ln w="57150">
            <a:solidFill>
              <a:srgbClr val="FF0000"/>
            </a:solidFill>
            <a:prstDash val="sysDash"/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ZoneTexte 5"/>
          <p:cNvSpPr txBox="1"/>
          <p:nvPr/>
        </p:nvSpPr>
        <p:spPr>
          <a:xfrm>
            <a:off x="9010117" y="5020404"/>
            <a:ext cx="5760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 dirty="0" smtClean="0">
                <a:solidFill>
                  <a:srgbClr val="FF0000"/>
                </a:solidFill>
              </a:rPr>
              <a:t>?</a:t>
            </a:r>
            <a:endParaRPr lang="en-US" sz="3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4538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500"/>
                            </p:stCondLst>
                            <p:childTnLst>
                              <p:par>
                                <p:cTn id="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3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3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500"/>
                            </p:stCondLst>
                            <p:childTnLst>
                              <p:par>
                                <p:cTn id="10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" grpId="0"/>
      <p:bldP spid="102" grpId="0"/>
      <p:bldP spid="103" grpId="0"/>
      <p:bldP spid="104" grpId="0"/>
      <p:bldP spid="106" grpId="0" animBg="1"/>
      <p:bldP spid="107" grpId="0" animBg="1"/>
      <p:bldP spid="108" grpId="0" animBg="1"/>
      <p:bldP spid="109" grpId="0" animBg="1"/>
      <p:bldP spid="110" grpId="0" animBg="1"/>
      <p:bldP spid="111" grpId="0" animBg="1"/>
      <p:bldP spid="112" grpId="0" animBg="1"/>
      <p:bldP spid="113" grpId="0" animBg="1"/>
      <p:bldP spid="114" grpId="0" animBg="1"/>
      <p:bldP spid="115" grpId="0" animBg="1"/>
      <p:bldP spid="9" grpId="0"/>
      <p:bldP spid="53" grpId="0" animBg="1"/>
      <p:bldP spid="54" grpId="0" animBg="1"/>
      <p:bldP spid="58" grpId="0"/>
      <p:bldP spid="59" grpId="0" animBg="1"/>
      <p:bldP spid="60" grpId="0" animBg="1"/>
      <p:bldP spid="49" grpId="0" animBg="1"/>
      <p:bldP spid="51" grpId="0" animBg="1"/>
      <p:bldP spid="52" grpId="0" animBg="1"/>
      <p:bldP spid="56" grpId="0" animBg="1"/>
      <p:bldP spid="61" grpId="0" animBg="1"/>
      <p:bldP spid="62" grpId="0" animBg="1"/>
      <p:bldP spid="63" grpId="0" animBg="1"/>
      <p:bldP spid="65" grpId="0"/>
      <p:bldP spid="67" grpId="0" animBg="1"/>
      <p:bldP spid="68" grpId="0" animBg="1"/>
      <p:bldP spid="69" grpId="0" animBg="1"/>
      <p:bldP spid="71" grpId="0"/>
      <p:bldP spid="6" grpId="0"/>
    </p:bldLst>
  </p:timing>
</p:sld>
</file>

<file path=ppt/theme/theme1.xml><?xml version="1.0" encoding="utf-8"?>
<a:theme xmlns:a="http://schemas.openxmlformats.org/drawingml/2006/main" name="UNamur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>
          <a:solidFill>
            <a:schemeClr val="tx1"/>
          </a:solidFill>
        </a:ln>
        <a:effectLst/>
      </a:spPr>
      <a:bodyPr rtlCol="0" anchor="ctr"/>
      <a:lstStyle>
        <a:defPPr algn="ctr">
          <a:defRPr dirty="0">
            <a:solidFill>
              <a:srgbClr val="000000"/>
            </a:solidFill>
            <a:latin typeface="CMR9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UNamur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Thèm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Thèm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Macintosh HD:Applications:Microsoft Office 2004:Modèles:Présentations:Conceptions:Coin jaune</Template>
  <TotalTime>56394</TotalTime>
  <Words>3042</Words>
  <Application>Microsoft Office PowerPoint</Application>
  <PresentationFormat>Grand écran</PresentationFormat>
  <Paragraphs>1043</Paragraphs>
  <Slides>30</Slides>
  <Notes>30</Notes>
  <HiddenSlides>0</HiddenSlides>
  <MMClips>0</MMClips>
  <ScaleCrop>false</ScaleCrop>
  <HeadingPairs>
    <vt:vector size="6" baseType="variant">
      <vt:variant>
        <vt:lpstr>Polices utilisées</vt:lpstr>
      </vt:variant>
      <vt:variant>
        <vt:i4>23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30</vt:i4>
      </vt:variant>
    </vt:vector>
  </HeadingPairs>
  <TitlesOfParts>
    <vt:vector size="55" baseType="lpstr">
      <vt:lpstr>ＭＳ Ｐゴシック</vt:lpstr>
      <vt:lpstr>Arial</vt:lpstr>
      <vt:lpstr>Calibri</vt:lpstr>
      <vt:lpstr>Cambria Math</vt:lpstr>
      <vt:lpstr>CMR9</vt:lpstr>
      <vt:lpstr>Comic Sans MS</vt:lpstr>
      <vt:lpstr>Consolas</vt:lpstr>
      <vt:lpstr>Courier</vt:lpstr>
      <vt:lpstr>Courier New</vt:lpstr>
      <vt:lpstr>Franklin Gothic Demi</vt:lpstr>
      <vt:lpstr>Frutiger LT Std 45 Light</vt:lpstr>
      <vt:lpstr>Garamond</vt:lpstr>
      <vt:lpstr>LinLibertineT</vt:lpstr>
      <vt:lpstr>LinLibertineTB</vt:lpstr>
      <vt:lpstr>Segoe UI Symbol</vt:lpstr>
      <vt:lpstr>SFORM9</vt:lpstr>
      <vt:lpstr>Times</vt:lpstr>
      <vt:lpstr>Times New Roman</vt:lpstr>
      <vt:lpstr>Times-Roman</vt:lpstr>
      <vt:lpstr>Verdana</vt:lpstr>
      <vt:lpstr>Wingdings</vt:lpstr>
      <vt:lpstr>Wingdings 2</vt:lpstr>
      <vt:lpstr>YouTube Sans</vt:lpstr>
      <vt:lpstr>UNamur</vt:lpstr>
      <vt:lpstr>1_UNamur</vt:lpstr>
      <vt:lpstr>Présentation PowerPoint</vt:lpstr>
      <vt:lpstr>Designing DSL</vt:lpstr>
      <vt:lpstr>The Pacman DSL Metamodel</vt:lpstr>
      <vt:lpstr> The Pacman DSL Model</vt:lpstr>
      <vt:lpstr>The Pacman DSL Transformation</vt:lpstr>
      <vt:lpstr>Animating DSLs</vt:lpstr>
      <vt:lpstr>An FSM DSL</vt:lpstr>
      <vt:lpstr>What we don’t address</vt:lpstr>
      <vt:lpstr>What is a Model Animation ?</vt:lpstr>
      <vt:lpstr>Proposal: Decouple Transfos From Animation</vt:lpstr>
      <vt:lpstr>Providing Flexibility for MA</vt:lpstr>
      <vt:lpstr>Enabling Reuse across DSLs</vt:lpstr>
      <vt:lpstr>3 Key Challenges  </vt:lpstr>
      <vt:lpstr>Présentation PowerPoint</vt:lpstr>
      <vt:lpstr>Complex Rendering Patterns</vt:lpstr>
      <vt:lpstr>Complex Rendering Patterns</vt:lpstr>
      <vt:lpstr>Complex Rendering Patterns</vt:lpstr>
      <vt:lpstr>Integrating “insideness” natively </vt:lpstr>
      <vt:lpstr>Supporting animations natively </vt:lpstr>
      <vt:lpstr>Présentation PowerPoint</vt:lpstr>
      <vt:lpstr>Designing compositional AU</vt:lpstr>
      <vt:lpstr>MA Effects</vt:lpstr>
      <vt:lpstr>Linking Effects with Elements</vt:lpstr>
      <vt:lpstr>Defining several animations for fire()</vt:lpstr>
      <vt:lpstr>UA Scheduling</vt:lpstr>
      <vt:lpstr>Présentation PowerPoint</vt:lpstr>
      <vt:lpstr>Présentation PowerPoint</vt:lpstr>
      <vt:lpstr>MT &lt; &gt; MA Coordination</vt:lpstr>
      <vt:lpstr>What about reusing MA</vt:lpstr>
      <vt:lpstr>Conclusion</vt:lpstr>
    </vt:vector>
  </TitlesOfParts>
  <Company>University of Namur, Belgium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CCES Training Project Ruling</dc:title>
  <dc:creator>Moussa Amrani</dc:creator>
  <cp:keywords>CCES Training Project</cp:keywords>
  <cp:lastModifiedBy>Abdelkader Ouared</cp:lastModifiedBy>
  <cp:revision>3793</cp:revision>
  <cp:lastPrinted>2010-01-15T13:48:56Z</cp:lastPrinted>
  <dcterms:created xsi:type="dcterms:W3CDTF">2003-10-08T07:15:15Z</dcterms:created>
  <dcterms:modified xsi:type="dcterms:W3CDTF">2022-10-23T09:23:17Z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6</vt:i4>
  </property>
</Properties>
</file>